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5">
  <p:sldMasterIdLst>
    <p:sldMasterId id="2147483729" r:id="rId4"/>
  </p:sldMasterIdLst>
  <p:notesMasterIdLst>
    <p:notesMasterId r:id="rId30"/>
  </p:notesMasterIdLst>
  <p:sldIdLst>
    <p:sldId id="256" r:id="rId5"/>
    <p:sldId id="262" r:id="rId6"/>
    <p:sldId id="265" r:id="rId7"/>
    <p:sldId id="285" r:id="rId8"/>
    <p:sldId id="283" r:id="rId9"/>
    <p:sldId id="286" r:id="rId10"/>
    <p:sldId id="287" r:id="rId11"/>
    <p:sldId id="290" r:id="rId12"/>
    <p:sldId id="288" r:id="rId13"/>
    <p:sldId id="289" r:id="rId14"/>
    <p:sldId id="291" r:id="rId15"/>
    <p:sldId id="292" r:id="rId16"/>
    <p:sldId id="294" r:id="rId17"/>
    <p:sldId id="295" r:id="rId18"/>
    <p:sldId id="293" r:id="rId19"/>
    <p:sldId id="298" r:id="rId20"/>
    <p:sldId id="296" r:id="rId21"/>
    <p:sldId id="297" r:id="rId22"/>
    <p:sldId id="277" r:id="rId23"/>
    <p:sldId id="279" r:id="rId24"/>
    <p:sldId id="280" r:id="rId25"/>
    <p:sldId id="281" r:id="rId26"/>
    <p:sldId id="282" r:id="rId27"/>
    <p:sldId id="284" r:id="rId28"/>
    <p:sldId id="2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2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2/10/2023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CAFE9EF-BFD3-43EA-A868-783EE64D3026}" type="datetime1">
              <a:rPr lang="en-US" smtClean="0"/>
              <a:t>2/10/2023</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405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7E8C0-DCD6-4618-824E-E5B47E37F774}" type="datetime1">
              <a:rPr lang="en-US" smtClean="0"/>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880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6133B-A04A-40C7-999B-6B964B69F57E}" type="datetime1">
              <a:rPr lang="en-US" smtClean="0"/>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697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66FB9-D28B-49B1-96AA-2DC4A0B82672}" type="datetime1">
              <a:rPr lang="en-US" smtClean="0"/>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552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763742-95DB-4727-9E2D-E67133874C57}" type="datetime1">
              <a:rPr lang="en-US" smtClean="0"/>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980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4C757-AC18-4BD4-B58D-C09C7F56266E}" type="datetime1">
              <a:rPr lang="en-US" smtClean="0"/>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355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A06CBA-D419-41FA-8B3E-D17E24A5F335}" type="datetime1">
              <a:rPr lang="en-US" smtClean="0"/>
              <a:t>2/10/2023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02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4B8EF-695A-4D91-86E6-BD3ABF986DC6}" type="datetime1">
              <a:rPr lang="en-US" smtClean="0"/>
              <a:t>2/10/2023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007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2/10/2023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133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8876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135D3E4-AEF6-4C0D-955F-4975ADE12833}" type="datetime1">
              <a:rPr lang="en-US" smtClean="0"/>
              <a:t>2/10/2023</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478432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096B060-2D6F-430E-A017-FCCC5AF2AC19}" type="datetime1">
              <a:rPr lang="en-US" smtClean="0"/>
              <a:t>2/10/2023</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908443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PA.leadandcopper@illinois.gov"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dataservices.epa.illinois.gov/operatorcertification/OpCertLogin.asp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PA.OperatorCertification@illinois.gov"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PA.OperatorCertification@illinois.gov"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epa.gov/ground-water-and-drinking-water" TargetMode="External"/><Relationship Id="rId3" Type="http://schemas.openxmlformats.org/officeDocument/2006/relationships/hyperlink" Target="https://www.ilrwa.org/index.htm" TargetMode="External"/><Relationship Id="rId7" Type="http://schemas.openxmlformats.org/officeDocument/2006/relationships/hyperlink" Target="https://wateroperator.or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dataservices.epa.illinois.gov/operatorcertification/OpCertLogin.aspx" TargetMode="External"/><Relationship Id="rId5" Type="http://schemas.openxmlformats.org/officeDocument/2006/relationships/hyperlink" Target="https://water.epa.state.il.us/dww/index.jsp" TargetMode="External"/><Relationship Id="rId4" Type="http://schemas.openxmlformats.org/officeDocument/2006/relationships/hyperlink" Target="https://www2.illinois.gov/epa/Pages/default.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reed@ilrwa.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ater.epa.state.il.us/dww/index.js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xmlns="" id="{9648A932-5E17-4859-9FE3-70EB96EA5C70}"/>
              </a:ext>
            </a:extLst>
          </p:cNvPr>
          <p:cNvPicPr>
            <a:picLocks noChangeAspect="1"/>
          </p:cNvPicPr>
          <p:nvPr/>
        </p:nvPicPr>
        <p:blipFill rotWithShape="1">
          <a:blip r:embed="rId2">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xmlns="" id="{AF6636B6-A233-459A-95E5-DFBD46F360BC}"/>
              </a:ext>
            </a:extLst>
          </p:cNvPr>
          <p:cNvSpPr>
            <a:spLocks noGrp="1"/>
          </p:cNvSpPr>
          <p:nvPr>
            <p:ph type="ctrTitle"/>
          </p:nvPr>
        </p:nvSpPr>
        <p:spPr/>
        <p:txBody>
          <a:bodyPr>
            <a:normAutofit fontScale="90000"/>
          </a:bodyPr>
          <a:lstStyle/>
          <a:p>
            <a:r>
              <a:rPr lang="en-US" b="1" dirty="0">
                <a:solidFill>
                  <a:schemeClr val="tx1"/>
                </a:solidFill>
              </a:rPr>
              <a:t>Illinois Rural Water Association – Compliance Assistance Program</a:t>
            </a:r>
          </a:p>
        </p:txBody>
      </p:sp>
      <p:sp>
        <p:nvSpPr>
          <p:cNvPr id="3" name="Subtitle 2">
            <a:extLst>
              <a:ext uri="{FF2B5EF4-FFF2-40B4-BE49-F238E27FC236}">
                <a16:creationId xmlns:a16="http://schemas.microsoft.com/office/drawing/2014/main" xmlns="" id="{516A0C15-5BB2-41A2-BD46-E18F635D59B0}"/>
              </a:ext>
            </a:extLst>
          </p:cNvPr>
          <p:cNvSpPr>
            <a:spLocks noGrp="1"/>
          </p:cNvSpPr>
          <p:nvPr>
            <p:ph type="subTitle" idx="1"/>
          </p:nvPr>
        </p:nvSpPr>
        <p:spPr>
          <a:xfrm>
            <a:off x="603504" y="5009308"/>
            <a:ext cx="9228201" cy="757010"/>
          </a:xfrm>
        </p:spPr>
        <p:txBody>
          <a:bodyPr>
            <a:normAutofit/>
          </a:bodyPr>
          <a:lstStyle/>
          <a:p>
            <a:r>
              <a:rPr lang="en-US" dirty="0">
                <a:solidFill>
                  <a:schemeClr val="tx1"/>
                </a:solidFill>
              </a:rPr>
              <a:t>Mary Reed, Compliance Assistance Specialist</a:t>
            </a:r>
          </a:p>
        </p:txBody>
      </p:sp>
      <p:pic>
        <p:nvPicPr>
          <p:cNvPr id="8" name="Picture 7" descr="Logo, company name&#10;&#10;Description automatically generated">
            <a:extLst>
              <a:ext uri="{FF2B5EF4-FFF2-40B4-BE49-F238E27FC236}">
                <a16:creationId xmlns:a16="http://schemas.microsoft.com/office/drawing/2014/main" xmlns="" id="{1DA0B290-8EEA-F436-9417-C2FADE51B228}"/>
              </a:ext>
            </a:extLst>
          </p:cNvPr>
          <p:cNvPicPr>
            <a:picLocks noChangeAspect="1"/>
          </p:cNvPicPr>
          <p:nvPr/>
        </p:nvPicPr>
        <p:blipFill>
          <a:blip r:embed="rId3"/>
          <a:stretch>
            <a:fillRect/>
          </a:stretch>
        </p:blipFill>
        <p:spPr>
          <a:xfrm>
            <a:off x="9890214" y="5116932"/>
            <a:ext cx="2115129" cy="1535427"/>
          </a:xfrm>
          <a:prstGeom prst="rect">
            <a:avLst/>
          </a:prstGeom>
        </p:spPr>
      </p:pic>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11927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1035479"/>
          </a:xfrm>
        </p:spPr>
        <p:txBody>
          <a:bodyPr>
            <a:normAutofit/>
          </a:bodyPr>
          <a:lstStyle/>
          <a:p>
            <a:pPr algn="ctr"/>
            <a:r>
              <a:rPr lang="en-US" b="1" dirty="0">
                <a:solidFill>
                  <a:schemeClr val="bg1"/>
                </a:solidFill>
              </a:rPr>
              <a:t>Drinking Water Watch</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76656" y="1421971"/>
            <a:ext cx="10753725" cy="5137855"/>
          </a:xfrm>
        </p:spPr>
        <p:txBody>
          <a:bodyPr>
            <a:normAutofit lnSpcReduction="10000"/>
          </a:bodyPr>
          <a:lstStyle/>
          <a:p>
            <a:pPr lvl="1">
              <a:buFont typeface="Wingdings" panose="05000000000000000000" pitchFamily="2" charset="2"/>
              <a:buChar char="§"/>
            </a:pPr>
            <a:r>
              <a:rPr lang="en-US" sz="3200" b="1" dirty="0">
                <a:solidFill>
                  <a:schemeClr val="bg1"/>
                </a:solidFill>
              </a:rPr>
              <a:t>In the example on the previous slide, Marion has lead and copper sampling due in 2023.  Once monitoring has been completed, they will need to provide a copy of the result and some educational materials to each household that monitored for them.</a:t>
            </a:r>
          </a:p>
          <a:p>
            <a:pPr lvl="4">
              <a:buFont typeface="Wingdings" panose="05000000000000000000" pitchFamily="2" charset="2"/>
              <a:buChar char="§"/>
            </a:pPr>
            <a:r>
              <a:rPr lang="en-US" sz="2600" b="1" dirty="0">
                <a:solidFill>
                  <a:schemeClr val="bg1"/>
                </a:solidFill>
              </a:rPr>
              <a:t>This must be done within 30 days of receiving the results and certified to the Illinois EPA within 3 months of the end of the monitoring period. (December 29)</a:t>
            </a:r>
          </a:p>
          <a:p>
            <a:pPr lvl="4">
              <a:buFont typeface="Wingdings" panose="05000000000000000000" pitchFamily="2" charset="2"/>
              <a:buChar char="§"/>
            </a:pPr>
            <a:r>
              <a:rPr lang="en-US" sz="2600" b="1" dirty="0">
                <a:solidFill>
                  <a:schemeClr val="bg1"/>
                </a:solidFill>
              </a:rPr>
              <a:t>Submittals can be sent to </a:t>
            </a:r>
            <a:r>
              <a:rPr lang="en-US" sz="3600" b="1" dirty="0">
                <a:solidFill>
                  <a:schemeClr val="tx1"/>
                </a:solidFill>
                <a:hlinkClick r:id="rId3">
                  <a:extLst>
                    <a:ext uri="{A12FA001-AC4F-418D-AE19-62706E023703}">
                      <ahyp:hlinkClr xmlns:ahyp="http://schemas.microsoft.com/office/drawing/2018/hyperlinkcolor" xmlns="" val="tx"/>
                    </a:ext>
                  </a:extLst>
                </a:hlinkClick>
              </a:rPr>
              <a:t>EPA.leadandcopper@illinois.gov</a:t>
            </a:r>
            <a:endParaRPr lang="en-US" sz="3600" b="1" dirty="0">
              <a:solidFill>
                <a:schemeClr val="tx1"/>
              </a:solidFill>
            </a:endParaRPr>
          </a:p>
          <a:p>
            <a:pPr marL="0" lvl="2" indent="0">
              <a:buNone/>
            </a:pPr>
            <a:endParaRPr lang="en-US" sz="1800" b="1" i="0" dirty="0">
              <a:solidFill>
                <a:schemeClr val="bg1"/>
              </a:solidFill>
            </a:endParaRPr>
          </a:p>
          <a:p>
            <a:pPr lvl="2">
              <a:buFont typeface="Wingdings" panose="05000000000000000000" pitchFamily="2" charset="2"/>
              <a:buChar char="§"/>
            </a:pPr>
            <a:r>
              <a:rPr lang="en-US" sz="3200" b="1" i="0" dirty="0">
                <a:solidFill>
                  <a:schemeClr val="bg1"/>
                </a:solidFill>
              </a:rPr>
              <a:t>DBP samples are also due each quarter, however they must be collected in a specific month of the quarter, the schedule will tell you the month</a:t>
            </a:r>
          </a:p>
          <a:p>
            <a:pPr lvl="1">
              <a:buFont typeface="Wingdings" panose="05000000000000000000" pitchFamily="2" charset="2"/>
              <a:buChar char="§"/>
            </a:pPr>
            <a:endParaRPr lang="en-US" sz="3200" dirty="0">
              <a:solidFill>
                <a:schemeClr val="bg1"/>
              </a:solidFill>
            </a:endParaRPr>
          </a:p>
          <a:p>
            <a:pPr lvl="1">
              <a:buFont typeface="Wingdings" panose="05000000000000000000" pitchFamily="2" charset="2"/>
              <a:buChar char="§"/>
            </a:pPr>
            <a:endParaRPr lang="en-US" sz="3200" dirty="0">
              <a:solidFill>
                <a:schemeClr val="bg1"/>
              </a:solidFill>
            </a:endParaRPr>
          </a:p>
          <a:p>
            <a:pPr lvl="1">
              <a:buFont typeface="Wingdings" panose="05000000000000000000" pitchFamily="2" charset="2"/>
              <a:buChar char="§"/>
            </a:pPr>
            <a:endParaRPr lang="en-US" sz="3200" dirty="0">
              <a:solidFill>
                <a:schemeClr val="bg1"/>
              </a:solidFill>
            </a:endParaRPr>
          </a:p>
          <a:p>
            <a:pPr lvl="2">
              <a:buFont typeface="Wingdings" panose="05000000000000000000" pitchFamily="2" charset="2"/>
              <a:buChar char="§"/>
            </a:pPr>
            <a:endParaRPr lang="en-US" sz="2800" dirty="0">
              <a:solidFill>
                <a:schemeClr val="bg1"/>
              </a:solidFill>
            </a:endParaRPr>
          </a:p>
          <a:p>
            <a:pPr lvl="2">
              <a:buFont typeface="Wingdings" panose="05000000000000000000" pitchFamily="2" charset="2"/>
              <a:buChar char="§"/>
            </a:pPr>
            <a:endParaRPr lang="en-US" sz="2800" dirty="0">
              <a:solidFill>
                <a:schemeClr val="bg1"/>
              </a:solidFill>
            </a:endParaRPr>
          </a:p>
        </p:txBody>
      </p:sp>
    </p:spTree>
    <p:extLst>
      <p:ext uri="{BB962C8B-B14F-4D97-AF65-F5344CB8AC3E}">
        <p14:creationId xmlns:p14="http://schemas.microsoft.com/office/powerpoint/2010/main" val="282576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20" y="119269"/>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889105"/>
          </a:xfrm>
        </p:spPr>
        <p:txBody>
          <a:bodyPr>
            <a:normAutofit/>
          </a:bodyPr>
          <a:lstStyle/>
          <a:p>
            <a:pPr algn="ctr"/>
            <a:r>
              <a:rPr lang="en-US" sz="4000" b="1" dirty="0">
                <a:solidFill>
                  <a:schemeClr val="bg1"/>
                </a:solidFill>
              </a:rPr>
              <a:t>Drinking Water Watch</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76656" y="1082351"/>
            <a:ext cx="10753725" cy="5404173"/>
          </a:xfrm>
        </p:spPr>
        <p:txBody>
          <a:bodyPr>
            <a:normAutofit/>
          </a:bodyPr>
          <a:lstStyle/>
          <a:p>
            <a:pPr lvl="1">
              <a:buFont typeface="Wingdings" panose="05000000000000000000" pitchFamily="2" charset="2"/>
              <a:buChar char="§"/>
            </a:pPr>
            <a:r>
              <a:rPr lang="en-US" sz="2800" b="1" dirty="0">
                <a:solidFill>
                  <a:schemeClr val="bg1"/>
                </a:solidFill>
              </a:rPr>
              <a:t>Something else DWW can show you is if the laboratory has submitted your sample results to the Illinois EPA.   The regulations require that each CWS submit sampling results within 10 days of the end of the monitoring period.</a:t>
            </a:r>
          </a:p>
          <a:p>
            <a:pPr lvl="1">
              <a:buFont typeface="Wingdings" panose="05000000000000000000" pitchFamily="2" charset="2"/>
              <a:buChar char="§"/>
            </a:pPr>
            <a:endParaRPr lang="en-US" sz="2800" dirty="0">
              <a:solidFill>
                <a:schemeClr val="bg1"/>
              </a:solidFill>
            </a:endParaRPr>
          </a:p>
          <a:p>
            <a:pPr lvl="1">
              <a:buFont typeface="Wingdings" panose="05000000000000000000" pitchFamily="2" charset="2"/>
              <a:buChar char="§"/>
            </a:pPr>
            <a:endParaRPr lang="en-US" sz="3200" dirty="0">
              <a:solidFill>
                <a:schemeClr val="bg1"/>
              </a:solidFill>
            </a:endParaRPr>
          </a:p>
        </p:txBody>
      </p:sp>
      <p:pic>
        <p:nvPicPr>
          <p:cNvPr id="8" name="Picture 7">
            <a:extLst>
              <a:ext uri="{FF2B5EF4-FFF2-40B4-BE49-F238E27FC236}">
                <a16:creationId xmlns:a16="http://schemas.microsoft.com/office/drawing/2014/main" xmlns="" id="{05C9320F-7FEA-84CE-88C9-9FBD558B4DA9}"/>
              </a:ext>
            </a:extLst>
          </p:cNvPr>
          <p:cNvPicPr>
            <a:picLocks noChangeAspect="1"/>
          </p:cNvPicPr>
          <p:nvPr/>
        </p:nvPicPr>
        <p:blipFill>
          <a:blip r:embed="rId3"/>
          <a:stretch>
            <a:fillRect/>
          </a:stretch>
        </p:blipFill>
        <p:spPr>
          <a:xfrm>
            <a:off x="1530626" y="2880041"/>
            <a:ext cx="9700591" cy="3673158"/>
          </a:xfrm>
          <a:prstGeom prst="rect">
            <a:avLst/>
          </a:prstGeom>
        </p:spPr>
      </p:pic>
    </p:spTree>
    <p:extLst>
      <p:ext uri="{BB962C8B-B14F-4D97-AF65-F5344CB8AC3E}">
        <p14:creationId xmlns:p14="http://schemas.microsoft.com/office/powerpoint/2010/main" val="337651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20" y="0"/>
            <a:ext cx="12191980" cy="6858000"/>
          </a:xfrm>
          <a:prstGeom prst="rect">
            <a:avLst/>
          </a:prstGeom>
        </p:spPr>
      </p:pic>
      <p:pic>
        <p:nvPicPr>
          <p:cNvPr id="6" name="Picture 5">
            <a:extLst>
              <a:ext uri="{FF2B5EF4-FFF2-40B4-BE49-F238E27FC236}">
                <a16:creationId xmlns:a16="http://schemas.microsoft.com/office/drawing/2014/main" xmlns="" id="{2696B600-5175-3C15-0868-9D5A90B6F90A}"/>
              </a:ext>
            </a:extLst>
          </p:cNvPr>
          <p:cNvPicPr>
            <a:picLocks noChangeAspect="1"/>
          </p:cNvPicPr>
          <p:nvPr/>
        </p:nvPicPr>
        <p:blipFill>
          <a:blip r:embed="rId3"/>
          <a:stretch>
            <a:fillRect/>
          </a:stretch>
        </p:blipFill>
        <p:spPr>
          <a:xfrm>
            <a:off x="121298" y="85725"/>
            <a:ext cx="11865429" cy="6486525"/>
          </a:xfrm>
          <a:prstGeom prst="rect">
            <a:avLst/>
          </a:prstGeom>
        </p:spPr>
      </p:pic>
      <p:sp>
        <p:nvSpPr>
          <p:cNvPr id="7" name="Oval 6">
            <a:extLst>
              <a:ext uri="{FF2B5EF4-FFF2-40B4-BE49-F238E27FC236}">
                <a16:creationId xmlns:a16="http://schemas.microsoft.com/office/drawing/2014/main" xmlns="" id="{579E5A5C-6F89-1E7C-0DE0-A5AE3FE25678}"/>
              </a:ext>
            </a:extLst>
          </p:cNvPr>
          <p:cNvSpPr/>
          <p:nvPr/>
        </p:nvSpPr>
        <p:spPr>
          <a:xfrm>
            <a:off x="-1" y="361950"/>
            <a:ext cx="2845837" cy="4219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6158FDF5-61A9-F2FD-C2CC-712C9AD35592}"/>
              </a:ext>
            </a:extLst>
          </p:cNvPr>
          <p:cNvSpPr/>
          <p:nvPr/>
        </p:nvSpPr>
        <p:spPr>
          <a:xfrm>
            <a:off x="205273" y="2752531"/>
            <a:ext cx="2220686" cy="3545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16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20" y="-69575"/>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926427"/>
          </a:xfrm>
        </p:spPr>
        <p:txBody>
          <a:bodyPr>
            <a:normAutofit fontScale="90000"/>
          </a:bodyPr>
          <a:lstStyle/>
          <a:p>
            <a:r>
              <a:rPr lang="en-US" sz="3600" b="1" dirty="0">
                <a:solidFill>
                  <a:schemeClr val="bg1"/>
                </a:solidFill>
              </a:rPr>
              <a:t>Click on Chem/Rad Sample Results by Analyte, it will take you to an alphabetic list where you will click on the one you want</a:t>
            </a:r>
          </a:p>
        </p:txBody>
      </p:sp>
      <p:pic>
        <p:nvPicPr>
          <p:cNvPr id="6" name="Content Placeholder 5">
            <a:extLst>
              <a:ext uri="{FF2B5EF4-FFF2-40B4-BE49-F238E27FC236}">
                <a16:creationId xmlns:a16="http://schemas.microsoft.com/office/drawing/2014/main" xmlns="" id="{9FE458D0-DB82-9ED0-50F1-1CAC5C5D21A2}"/>
              </a:ext>
            </a:extLst>
          </p:cNvPr>
          <p:cNvPicPr>
            <a:picLocks noGrp="1" noChangeAspect="1"/>
          </p:cNvPicPr>
          <p:nvPr>
            <p:ph idx="1"/>
          </p:nvPr>
        </p:nvPicPr>
        <p:blipFill>
          <a:blip r:embed="rId3"/>
          <a:stretch>
            <a:fillRect/>
          </a:stretch>
        </p:blipFill>
        <p:spPr>
          <a:xfrm>
            <a:off x="1004026" y="1411356"/>
            <a:ext cx="10118034" cy="5377069"/>
          </a:xfrm>
        </p:spPr>
      </p:pic>
    </p:spTree>
    <p:extLst>
      <p:ext uri="{BB962C8B-B14F-4D97-AF65-F5344CB8AC3E}">
        <p14:creationId xmlns:p14="http://schemas.microsoft.com/office/powerpoint/2010/main" val="428741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746983"/>
          </a:xfrm>
        </p:spPr>
        <p:txBody>
          <a:bodyPr>
            <a:normAutofit fontScale="90000"/>
          </a:bodyPr>
          <a:lstStyle/>
          <a:p>
            <a:r>
              <a:rPr lang="en-US" sz="4000" b="1" dirty="0">
                <a:solidFill>
                  <a:schemeClr val="bg1"/>
                </a:solidFill>
              </a:rPr>
              <a:t>Click on the underlined blue 4-digit analyte code and it will take you to the list of lab sample IDs.</a:t>
            </a:r>
          </a:p>
        </p:txBody>
      </p:sp>
      <p:pic>
        <p:nvPicPr>
          <p:cNvPr id="6" name="Content Placeholder 5">
            <a:extLst>
              <a:ext uri="{FF2B5EF4-FFF2-40B4-BE49-F238E27FC236}">
                <a16:creationId xmlns:a16="http://schemas.microsoft.com/office/drawing/2014/main" xmlns="" id="{3D1FEAE9-5C70-0D99-FD69-D92B0B4CE5C0}"/>
              </a:ext>
            </a:extLst>
          </p:cNvPr>
          <p:cNvPicPr>
            <a:picLocks noGrp="1" noChangeAspect="1"/>
          </p:cNvPicPr>
          <p:nvPr>
            <p:ph idx="1"/>
          </p:nvPr>
        </p:nvPicPr>
        <p:blipFill>
          <a:blip r:embed="rId3"/>
          <a:stretch>
            <a:fillRect/>
          </a:stretch>
        </p:blipFill>
        <p:spPr>
          <a:xfrm>
            <a:off x="852037" y="1133475"/>
            <a:ext cx="10402201" cy="5531279"/>
          </a:xfrm>
        </p:spPr>
      </p:pic>
    </p:spTree>
    <p:extLst>
      <p:ext uri="{BB962C8B-B14F-4D97-AF65-F5344CB8AC3E}">
        <p14:creationId xmlns:p14="http://schemas.microsoft.com/office/powerpoint/2010/main" val="320133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1152525"/>
          </a:xfrm>
        </p:spPr>
        <p:txBody>
          <a:bodyPr>
            <a:normAutofit fontScale="90000"/>
          </a:bodyPr>
          <a:lstStyle/>
          <a:p>
            <a:r>
              <a:rPr lang="en-US" sz="3200" b="1" dirty="0">
                <a:solidFill>
                  <a:schemeClr val="bg1"/>
                </a:solidFill>
              </a:rPr>
              <a:t>Click on the lab ID and It will show you all the results submitted for that sample ID.  If the concentration column is blank that means it was NOT DETECTED</a:t>
            </a:r>
          </a:p>
        </p:txBody>
      </p:sp>
      <p:pic>
        <p:nvPicPr>
          <p:cNvPr id="6" name="Content Placeholder 5">
            <a:extLst>
              <a:ext uri="{FF2B5EF4-FFF2-40B4-BE49-F238E27FC236}">
                <a16:creationId xmlns:a16="http://schemas.microsoft.com/office/drawing/2014/main" xmlns="" id="{F10E56CF-CF3E-C31B-2D75-10A2F6C9F7C8}"/>
              </a:ext>
            </a:extLst>
          </p:cNvPr>
          <p:cNvPicPr>
            <a:picLocks noGrp="1" noChangeAspect="1"/>
          </p:cNvPicPr>
          <p:nvPr>
            <p:ph idx="1"/>
          </p:nvPr>
        </p:nvPicPr>
        <p:blipFill>
          <a:blip r:embed="rId3"/>
          <a:stretch>
            <a:fillRect/>
          </a:stretch>
        </p:blipFill>
        <p:spPr>
          <a:xfrm>
            <a:off x="676656" y="1345771"/>
            <a:ext cx="10753725" cy="5512229"/>
          </a:xfrm>
        </p:spPr>
      </p:pic>
    </p:spTree>
    <p:extLst>
      <p:ext uri="{BB962C8B-B14F-4D97-AF65-F5344CB8AC3E}">
        <p14:creationId xmlns:p14="http://schemas.microsoft.com/office/powerpoint/2010/main" val="296283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20" y="0"/>
            <a:ext cx="12191980" cy="6858000"/>
          </a:xfrm>
          <a:prstGeom prst="rect">
            <a:avLst/>
          </a:prstGeom>
        </p:spPr>
      </p:pic>
      <p:pic>
        <p:nvPicPr>
          <p:cNvPr id="6" name="Picture 5">
            <a:extLst>
              <a:ext uri="{FF2B5EF4-FFF2-40B4-BE49-F238E27FC236}">
                <a16:creationId xmlns:a16="http://schemas.microsoft.com/office/drawing/2014/main" xmlns="" id="{2696B600-5175-3C15-0868-9D5A90B6F90A}"/>
              </a:ext>
            </a:extLst>
          </p:cNvPr>
          <p:cNvPicPr>
            <a:picLocks noChangeAspect="1"/>
          </p:cNvPicPr>
          <p:nvPr/>
        </p:nvPicPr>
        <p:blipFill>
          <a:blip r:embed="rId3"/>
          <a:stretch>
            <a:fillRect/>
          </a:stretch>
        </p:blipFill>
        <p:spPr>
          <a:xfrm>
            <a:off x="147734" y="185737"/>
            <a:ext cx="11896532" cy="6486525"/>
          </a:xfrm>
          <a:prstGeom prst="rect">
            <a:avLst/>
          </a:prstGeom>
        </p:spPr>
      </p:pic>
      <p:sp>
        <p:nvSpPr>
          <p:cNvPr id="7" name="Oval 6">
            <a:extLst>
              <a:ext uri="{FF2B5EF4-FFF2-40B4-BE49-F238E27FC236}">
                <a16:creationId xmlns:a16="http://schemas.microsoft.com/office/drawing/2014/main" xmlns="" id="{579E5A5C-6F89-1E7C-0DE0-A5AE3FE25678}"/>
              </a:ext>
            </a:extLst>
          </p:cNvPr>
          <p:cNvSpPr/>
          <p:nvPr/>
        </p:nvSpPr>
        <p:spPr>
          <a:xfrm>
            <a:off x="-1" y="361950"/>
            <a:ext cx="2845837" cy="4219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9D3AACB6-816A-71A6-F8D3-FB5567574988}"/>
              </a:ext>
            </a:extLst>
          </p:cNvPr>
          <p:cNvSpPr/>
          <p:nvPr/>
        </p:nvSpPr>
        <p:spPr>
          <a:xfrm>
            <a:off x="111967" y="3200400"/>
            <a:ext cx="2183364" cy="2985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67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740204"/>
          </a:xfrm>
        </p:spPr>
        <p:txBody>
          <a:bodyPr>
            <a:noAutofit/>
          </a:bodyPr>
          <a:lstStyle/>
          <a:p>
            <a:r>
              <a:rPr lang="en-US" sz="3200" b="1" dirty="0">
                <a:solidFill>
                  <a:schemeClr val="bg1"/>
                </a:solidFill>
              </a:rPr>
              <a:t>On the violation page you can click on the blue underlined # and it will take you deeper into the violation</a:t>
            </a:r>
          </a:p>
        </p:txBody>
      </p:sp>
      <p:pic>
        <p:nvPicPr>
          <p:cNvPr id="6" name="Content Placeholder 5">
            <a:extLst>
              <a:ext uri="{FF2B5EF4-FFF2-40B4-BE49-F238E27FC236}">
                <a16:creationId xmlns:a16="http://schemas.microsoft.com/office/drawing/2014/main" xmlns="" id="{12F76019-D0F6-FBB7-D862-9653C9994C79}"/>
              </a:ext>
            </a:extLst>
          </p:cNvPr>
          <p:cNvPicPr>
            <a:picLocks noGrp="1" noChangeAspect="1"/>
          </p:cNvPicPr>
          <p:nvPr>
            <p:ph idx="1"/>
          </p:nvPr>
        </p:nvPicPr>
        <p:blipFill>
          <a:blip r:embed="rId3"/>
          <a:stretch>
            <a:fillRect/>
          </a:stretch>
        </p:blipFill>
        <p:spPr>
          <a:xfrm>
            <a:off x="676275" y="1126696"/>
            <a:ext cx="10753725" cy="5538057"/>
          </a:xfrm>
        </p:spPr>
      </p:pic>
    </p:spTree>
    <p:extLst>
      <p:ext uri="{BB962C8B-B14F-4D97-AF65-F5344CB8AC3E}">
        <p14:creationId xmlns:p14="http://schemas.microsoft.com/office/powerpoint/2010/main" val="346255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pic>
        <p:nvPicPr>
          <p:cNvPr id="6" name="Picture 5">
            <a:extLst>
              <a:ext uri="{FF2B5EF4-FFF2-40B4-BE49-F238E27FC236}">
                <a16:creationId xmlns:a16="http://schemas.microsoft.com/office/drawing/2014/main" xmlns="" id="{F17D39A4-5B47-5891-EC6C-08E5205C44E6}"/>
              </a:ext>
            </a:extLst>
          </p:cNvPr>
          <p:cNvPicPr>
            <a:picLocks noChangeAspect="1"/>
          </p:cNvPicPr>
          <p:nvPr/>
        </p:nvPicPr>
        <p:blipFill>
          <a:blip r:embed="rId3"/>
          <a:stretch>
            <a:fillRect/>
          </a:stretch>
        </p:blipFill>
        <p:spPr>
          <a:xfrm>
            <a:off x="572939" y="142875"/>
            <a:ext cx="10760372" cy="6638925"/>
          </a:xfrm>
          <a:prstGeom prst="rect">
            <a:avLst/>
          </a:prstGeom>
        </p:spPr>
      </p:pic>
    </p:spTree>
    <p:extLst>
      <p:ext uri="{BB962C8B-B14F-4D97-AF65-F5344CB8AC3E}">
        <p14:creationId xmlns:p14="http://schemas.microsoft.com/office/powerpoint/2010/main" val="101845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2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1446244" y="112902"/>
            <a:ext cx="8938727" cy="1063690"/>
          </a:xfrm>
        </p:spPr>
        <p:txBody>
          <a:bodyPr>
            <a:normAutofit/>
          </a:bodyPr>
          <a:lstStyle/>
          <a:p>
            <a:pPr algn="ctr"/>
            <a:r>
              <a:rPr lang="en-US" sz="4000" b="1" u="sng" dirty="0">
                <a:solidFill>
                  <a:schemeClr val="bg1"/>
                </a:solidFill>
              </a:rPr>
              <a:t>Operator Certification</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919253" y="1194942"/>
            <a:ext cx="9465718" cy="5246500"/>
          </a:xfrm>
        </p:spPr>
        <p:txBody>
          <a:bodyPr>
            <a:normAutofit/>
          </a:bodyPr>
          <a:lstStyle/>
          <a:p>
            <a:pPr lvl="1"/>
            <a:r>
              <a:rPr lang="en-US" sz="3200" b="1" dirty="0">
                <a:solidFill>
                  <a:schemeClr val="bg1"/>
                </a:solidFill>
                <a:latin typeface="Calibri" panose="020F0502020204030204" pitchFamily="34" charset="0"/>
                <a:ea typeface="Calibri" panose="020F0502020204030204" pitchFamily="34" charset="0"/>
              </a:rPr>
              <a:t>You need to log into the Operator Certification Database to make sure that your mailing address is up to date otherwise you may not get your renewal application.</a:t>
            </a:r>
          </a:p>
          <a:p>
            <a:pPr lvl="1"/>
            <a:endParaRPr lang="en-US" sz="2000" b="1" dirty="0">
              <a:solidFill>
                <a:schemeClr val="bg1"/>
              </a:solidFill>
              <a:latin typeface="Calibri" panose="020F0502020204030204" pitchFamily="34" charset="0"/>
              <a:ea typeface="Calibri" panose="020F0502020204030204" pitchFamily="34" charset="0"/>
            </a:endParaRPr>
          </a:p>
          <a:p>
            <a:pPr lvl="1"/>
            <a:r>
              <a:rPr lang="en-US" sz="3200" b="1" dirty="0">
                <a:solidFill>
                  <a:schemeClr val="bg1"/>
                </a:solidFill>
                <a:latin typeface="Calibri" panose="020F0502020204030204" pitchFamily="34" charset="0"/>
                <a:ea typeface="Calibri" panose="020F0502020204030204" pitchFamily="34" charset="0"/>
              </a:rPr>
              <a:t>Also review and update your email address, if necessary, the Illinois EPA is sending certain notifications by email, and this is expected to increase in the future.</a:t>
            </a:r>
          </a:p>
          <a:p>
            <a:pPr lvl="1"/>
            <a:endParaRPr lang="en-US" sz="2000" dirty="0">
              <a:solidFill>
                <a:schemeClr val="bg1"/>
              </a:solidFill>
              <a:effectLst/>
              <a:latin typeface="Calibri" panose="020F0502020204030204" pitchFamily="34" charset="0"/>
              <a:ea typeface="Calibri" panose="020F0502020204030204" pitchFamily="34" charset="0"/>
            </a:endParaRPr>
          </a:p>
          <a:p>
            <a:r>
              <a:rPr lang="en-US" sz="3200" b="1" dirty="0">
                <a:solidFill>
                  <a:schemeClr val="tx1"/>
                </a:solidFill>
                <a:hlinkClick r:id="rId3">
                  <a:extLst>
                    <a:ext uri="{A12FA001-AC4F-418D-AE19-62706E023703}">
                      <ahyp:hlinkClr xmlns:ahyp="http://schemas.microsoft.com/office/drawing/2018/hyperlinkcolor" xmlns="" val="tx"/>
                    </a:ext>
                  </a:extLst>
                </a:hlinkClick>
              </a:rPr>
              <a:t>http://dataservices.epa.illinois.gov/operatorcertification/OpCertLogin.aspx</a:t>
            </a:r>
            <a:endParaRPr lang="en-US" sz="3200" b="1" dirty="0">
              <a:solidFill>
                <a:schemeClr val="tx1"/>
              </a:solidFill>
            </a:endParaRPr>
          </a:p>
          <a:p>
            <a:endParaRPr lang="en-US" sz="3200" dirty="0">
              <a:solidFill>
                <a:schemeClr val="bg1"/>
              </a:solidFill>
            </a:endParaRPr>
          </a:p>
        </p:txBody>
      </p:sp>
    </p:spTree>
    <p:extLst>
      <p:ext uri="{BB962C8B-B14F-4D97-AF65-F5344CB8AC3E}">
        <p14:creationId xmlns:p14="http://schemas.microsoft.com/office/powerpoint/2010/main" val="342561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1476596"/>
          </a:xfrm>
        </p:spPr>
        <p:txBody>
          <a:bodyPr>
            <a:normAutofit/>
          </a:bodyPr>
          <a:lstStyle/>
          <a:p>
            <a:pPr algn="ctr"/>
            <a:r>
              <a:rPr lang="en-US" b="1" dirty="0">
                <a:solidFill>
                  <a:schemeClr val="bg1"/>
                </a:solidFill>
              </a:rPr>
              <a:t>Compliance Assistance Program</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p:txBody>
          <a:bodyPr>
            <a:normAutofit/>
          </a:bodyPr>
          <a:lstStyle/>
          <a:p>
            <a:r>
              <a:rPr lang="en-US" sz="3200" b="1" dirty="0">
                <a:solidFill>
                  <a:schemeClr val="bg1"/>
                </a:solidFill>
                <a:latin typeface="Calibri" panose="020F0502020204030204" pitchFamily="34" charset="0"/>
                <a:ea typeface="Calibri" panose="020F0502020204030204" pitchFamily="34" charset="0"/>
              </a:rPr>
              <a:t>I am your</a:t>
            </a:r>
            <a:r>
              <a:rPr lang="en-US" sz="3200" b="1" dirty="0">
                <a:solidFill>
                  <a:schemeClr val="bg1"/>
                </a:solidFill>
                <a:effectLst/>
                <a:latin typeface="Calibri" panose="020F0502020204030204" pitchFamily="34" charset="0"/>
                <a:ea typeface="Calibri" panose="020F0502020204030204" pitchFamily="34" charset="0"/>
              </a:rPr>
              <a:t> part-time IRWA Compliance Assistance Specialist.  Coming to you out of retirement from the Illinois EPA, where I was the previous manager of the drinking water compliance unit, and I am available to assist you with retaining and/or returning to compliance with state and federal rules and regulations relating to potable water.</a:t>
            </a:r>
            <a:endParaRPr lang="en-US" sz="3200" b="1"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69295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795799"/>
          </a:xfrm>
        </p:spPr>
        <p:txBody>
          <a:bodyPr>
            <a:normAutofit/>
          </a:bodyPr>
          <a:lstStyle/>
          <a:p>
            <a:pPr algn="ctr"/>
            <a:r>
              <a:rPr lang="en-US" sz="3600" b="1" u="sng" dirty="0">
                <a:solidFill>
                  <a:schemeClr val="bg1"/>
                </a:solidFill>
              </a:rPr>
              <a:t>Wastewater Operator Certification</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76656" y="1387564"/>
            <a:ext cx="10753725" cy="5162526"/>
          </a:xfrm>
        </p:spPr>
        <p:txBody>
          <a:bodyPr>
            <a:normAutofit fontScale="85000" lnSpcReduction="20000"/>
          </a:bodyPr>
          <a:lstStyle/>
          <a:p>
            <a:r>
              <a:rPr lang="en-US" sz="3500" b="1" dirty="0">
                <a:solidFill>
                  <a:schemeClr val="bg1"/>
                </a:solidFill>
                <a:latin typeface="Calibri" panose="020F0502020204030204" pitchFamily="34" charset="0"/>
                <a:ea typeface="Calibri" panose="020F0502020204030204" pitchFamily="34" charset="0"/>
              </a:rPr>
              <a:t>CLASS 3 and CLASS 4 Certificates of Technical Competency issued in 2019 or earlier expired on July 1, 2022</a:t>
            </a:r>
          </a:p>
          <a:p>
            <a:pPr marL="4572" lvl="1" indent="0">
              <a:buNone/>
            </a:pPr>
            <a:endParaRPr lang="en-US" sz="3500" b="1" dirty="0">
              <a:solidFill>
                <a:schemeClr val="bg1"/>
              </a:solidFill>
              <a:latin typeface="Calibri" panose="020F0502020204030204" pitchFamily="34" charset="0"/>
              <a:ea typeface="Calibri" panose="020F0502020204030204" pitchFamily="34" charset="0"/>
            </a:endParaRPr>
          </a:p>
          <a:p>
            <a:pPr marL="4572" lvl="1" indent="0">
              <a:buNone/>
            </a:pPr>
            <a:r>
              <a:rPr lang="en-US" sz="3500" b="1" dirty="0">
                <a:solidFill>
                  <a:schemeClr val="bg1"/>
                </a:solidFill>
                <a:latin typeface="Calibri" panose="020F0502020204030204" pitchFamily="34" charset="0"/>
                <a:ea typeface="Calibri" panose="020F0502020204030204" pitchFamily="34" charset="0"/>
              </a:rPr>
              <a:t>To restore your expired Certificate, you must return a competed renewal application form along documentation of the minimum number of renewal training credit hours for your level of certification.</a:t>
            </a:r>
          </a:p>
          <a:p>
            <a:pPr marL="4572" lvl="1" indent="0">
              <a:buNone/>
            </a:pPr>
            <a:endParaRPr lang="en-US" sz="3500" b="1" dirty="0">
              <a:solidFill>
                <a:schemeClr val="bg1"/>
              </a:solidFill>
              <a:latin typeface="Calibri" panose="020F0502020204030204" pitchFamily="34" charset="0"/>
              <a:ea typeface="Calibri" panose="020F0502020204030204" pitchFamily="34" charset="0"/>
            </a:endParaRPr>
          </a:p>
          <a:p>
            <a:pPr marL="4572" lvl="1" indent="0">
              <a:buNone/>
            </a:pPr>
            <a:r>
              <a:rPr lang="en-US" sz="3500" b="1" dirty="0">
                <a:solidFill>
                  <a:schemeClr val="bg1"/>
                </a:solidFill>
                <a:latin typeface="Calibri" panose="020F0502020204030204" pitchFamily="34" charset="0"/>
                <a:ea typeface="Calibri" panose="020F0502020204030204" pitchFamily="34" charset="0"/>
              </a:rPr>
              <a:t>If you are currently employed as the Chief Wastewater Operator and your certificate is expired your facility must designate a new properly certified Chief Operator. (form available on IEPA website)</a:t>
            </a:r>
          </a:p>
          <a:p>
            <a:pPr marL="4572" lvl="1" indent="0">
              <a:buNone/>
            </a:pPr>
            <a:endParaRPr lang="en-US" sz="3500" b="1" dirty="0">
              <a:solidFill>
                <a:schemeClr val="bg1"/>
              </a:solidFill>
              <a:latin typeface="Calibri" panose="020F0502020204030204" pitchFamily="34" charset="0"/>
              <a:ea typeface="Calibri" panose="020F0502020204030204" pitchFamily="34" charset="0"/>
            </a:endParaRPr>
          </a:p>
          <a:p>
            <a:pPr marL="4572" lvl="1" indent="0">
              <a:buNone/>
            </a:pPr>
            <a:r>
              <a:rPr lang="en-US" sz="3500" b="1" dirty="0">
                <a:solidFill>
                  <a:schemeClr val="bg1"/>
                </a:solidFill>
                <a:latin typeface="Calibri" panose="020F0502020204030204" pitchFamily="34" charset="0"/>
                <a:ea typeface="Calibri" panose="020F0502020204030204" pitchFamily="34" charset="0"/>
              </a:rPr>
              <a:t>The renewal application form must be requested from Illinois EPA by emailing</a:t>
            </a:r>
            <a:r>
              <a:rPr lang="en-US" sz="3000" b="1" dirty="0">
                <a:solidFill>
                  <a:schemeClr val="bg1"/>
                </a:solidFill>
              </a:rPr>
              <a:t>  </a:t>
            </a:r>
            <a:r>
              <a:rPr lang="en-US" sz="4200" b="1" dirty="0">
                <a:solidFill>
                  <a:schemeClr val="tx1"/>
                </a:solidFill>
                <a:hlinkClick r:id="rId3">
                  <a:extLst>
                    <a:ext uri="{A12FA001-AC4F-418D-AE19-62706E023703}">
                      <ahyp:hlinkClr xmlns:ahyp="http://schemas.microsoft.com/office/drawing/2018/hyperlinkcolor" xmlns="" val="tx"/>
                    </a:ext>
                  </a:extLst>
                </a:hlinkClick>
              </a:rPr>
              <a:t>EPA.OperatorCertification@illinois.gov</a:t>
            </a:r>
            <a:endParaRPr lang="en-US" sz="4200" b="1" dirty="0">
              <a:solidFill>
                <a:schemeClr val="tx1"/>
              </a:solidFill>
            </a:endParaRPr>
          </a:p>
          <a:p>
            <a:endParaRPr lang="en-US" sz="3200" dirty="0">
              <a:solidFill>
                <a:schemeClr val="bg1"/>
              </a:solidFill>
            </a:endParaRPr>
          </a:p>
        </p:txBody>
      </p:sp>
    </p:spTree>
    <p:extLst>
      <p:ext uri="{BB962C8B-B14F-4D97-AF65-F5344CB8AC3E}">
        <p14:creationId xmlns:p14="http://schemas.microsoft.com/office/powerpoint/2010/main" val="3275158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898436"/>
          </a:xfrm>
        </p:spPr>
        <p:txBody>
          <a:bodyPr>
            <a:normAutofit/>
          </a:bodyPr>
          <a:lstStyle/>
          <a:p>
            <a:pPr algn="ctr"/>
            <a:r>
              <a:rPr lang="en-US" sz="4000" b="1" u="sng" dirty="0">
                <a:solidFill>
                  <a:schemeClr val="bg1"/>
                </a:solidFill>
              </a:rPr>
              <a:t>Wastewater Operator Certification</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02011" y="1284928"/>
            <a:ext cx="10753725" cy="5379826"/>
          </a:xfrm>
        </p:spPr>
        <p:txBody>
          <a:bodyPr>
            <a:normAutofit lnSpcReduction="10000"/>
          </a:bodyPr>
          <a:lstStyle/>
          <a:p>
            <a:pPr lvl="1"/>
            <a:r>
              <a:rPr lang="en-US" sz="3600" b="1" dirty="0">
                <a:solidFill>
                  <a:schemeClr val="bg1"/>
                </a:solidFill>
                <a:effectLst/>
                <a:latin typeface="Calibri" panose="020F0502020204030204" pitchFamily="34" charset="0"/>
                <a:ea typeface="Calibri" panose="020F0502020204030204" pitchFamily="34" charset="0"/>
              </a:rPr>
              <a:t>CLASS 1 and CLASS 2 operators are required to obtain 30 hours of training between July 1, 2020, and June 30, 2023.</a:t>
            </a:r>
          </a:p>
          <a:p>
            <a:pPr lvl="3"/>
            <a:r>
              <a:rPr lang="en-US" sz="3600" b="1" dirty="0">
                <a:solidFill>
                  <a:schemeClr val="bg1"/>
                </a:solidFill>
                <a:latin typeface="Calibri" panose="020F0502020204030204" pitchFamily="34" charset="0"/>
                <a:ea typeface="Calibri" panose="020F0502020204030204" pitchFamily="34" charset="0"/>
              </a:rPr>
              <a:t>Minimum of 20 hours must be related to technical aspects of wastewater treatment and operations</a:t>
            </a:r>
          </a:p>
          <a:p>
            <a:pPr marL="0" lvl="3" indent="0">
              <a:buNone/>
            </a:pPr>
            <a:endParaRPr lang="en-US" sz="3600" b="1" dirty="0">
              <a:solidFill>
                <a:schemeClr val="bg1"/>
              </a:solidFill>
              <a:effectLst/>
              <a:latin typeface="Calibri" panose="020F0502020204030204" pitchFamily="34" charset="0"/>
              <a:ea typeface="Calibri" panose="020F0502020204030204" pitchFamily="34" charset="0"/>
            </a:endParaRPr>
          </a:p>
          <a:p>
            <a:pPr marL="0" lvl="3" indent="0">
              <a:buNone/>
            </a:pPr>
            <a:r>
              <a:rPr lang="en-US" sz="3600" b="1" dirty="0">
                <a:solidFill>
                  <a:schemeClr val="bg1"/>
                </a:solidFill>
                <a:latin typeface="Calibri" panose="020F0502020204030204" pitchFamily="34" charset="0"/>
                <a:ea typeface="Calibri" panose="020F0502020204030204" pitchFamily="34" charset="0"/>
              </a:rPr>
              <a:t>You will be required to submit proof of training with the renewal application in 2023.   According to the Illinois EPA the renewal applications will be mailed to the address in the operator certification database by April 1, 2023.</a:t>
            </a:r>
          </a:p>
          <a:p>
            <a:endParaRPr lang="en-US" sz="3200" dirty="0">
              <a:solidFill>
                <a:schemeClr val="bg1"/>
              </a:solidFill>
            </a:endParaRPr>
          </a:p>
        </p:txBody>
      </p:sp>
    </p:spTree>
    <p:extLst>
      <p:ext uri="{BB962C8B-B14F-4D97-AF65-F5344CB8AC3E}">
        <p14:creationId xmlns:p14="http://schemas.microsoft.com/office/powerpoint/2010/main" val="130881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7"/>
            <a:ext cx="10772775" cy="842452"/>
          </a:xfrm>
        </p:spPr>
        <p:txBody>
          <a:bodyPr>
            <a:normAutofit/>
          </a:bodyPr>
          <a:lstStyle/>
          <a:p>
            <a:pPr algn="ctr"/>
            <a:r>
              <a:rPr lang="en-US" sz="4000" b="1" u="sng" dirty="0">
                <a:solidFill>
                  <a:schemeClr val="bg1"/>
                </a:solidFill>
              </a:rPr>
              <a:t>Wastewater Operator Certification</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76656" y="1418254"/>
            <a:ext cx="10753725" cy="4842588"/>
          </a:xfrm>
        </p:spPr>
        <p:txBody>
          <a:bodyPr>
            <a:normAutofit/>
          </a:bodyPr>
          <a:lstStyle/>
          <a:p>
            <a:pPr marL="4572" lvl="1" indent="0">
              <a:buNone/>
            </a:pPr>
            <a:r>
              <a:rPr lang="en-US" sz="2800" b="1" dirty="0">
                <a:solidFill>
                  <a:schemeClr val="bg1"/>
                </a:solidFill>
                <a:latin typeface="Calibri" panose="020F0502020204030204" pitchFamily="34" charset="0"/>
                <a:ea typeface="Calibri" panose="020F0502020204030204" pitchFamily="34" charset="0"/>
              </a:rPr>
              <a:t>CLASS K and CLASS R Certificates of Technical Competency issued 2019 or earlier will expire on July 1, 2024.</a:t>
            </a:r>
          </a:p>
          <a:p>
            <a:pPr marL="4572" lvl="1" indent="0">
              <a:buNone/>
            </a:pPr>
            <a:endParaRPr lang="en-US" sz="1200" b="1" dirty="0">
              <a:solidFill>
                <a:schemeClr val="bg1"/>
              </a:solidFill>
              <a:latin typeface="Calibri" panose="020F0502020204030204" pitchFamily="34" charset="0"/>
              <a:ea typeface="Calibri" panose="020F0502020204030204" pitchFamily="34" charset="0"/>
            </a:endParaRPr>
          </a:p>
          <a:p>
            <a:pPr marL="4572" lvl="1" indent="0">
              <a:buNone/>
            </a:pPr>
            <a:r>
              <a:rPr lang="en-US" sz="2800" b="1" dirty="0">
                <a:solidFill>
                  <a:schemeClr val="bg1"/>
                </a:solidFill>
                <a:latin typeface="Calibri" panose="020F0502020204030204" pitchFamily="34" charset="0"/>
                <a:ea typeface="Calibri" panose="020F0502020204030204" pitchFamily="34" charset="0"/>
              </a:rPr>
              <a:t>By January 31, 2023, Class K and Class R operators who intend to retest must submit an Examination Request for Industrial Wastewater Operator Re-certification.</a:t>
            </a:r>
          </a:p>
          <a:p>
            <a:pPr marL="4572" lvl="1" indent="0">
              <a:buNone/>
            </a:pPr>
            <a:r>
              <a:rPr lang="en-US" sz="2800" b="1" dirty="0">
                <a:solidFill>
                  <a:schemeClr val="bg1"/>
                </a:solidFill>
                <a:latin typeface="Calibri" panose="020F0502020204030204" pitchFamily="34" charset="0"/>
                <a:ea typeface="Calibri" panose="020F0502020204030204" pitchFamily="34" charset="0"/>
              </a:rPr>
              <a:t>	This form will enable the IEPA to determine the examination 	dates 	and locations for recertification</a:t>
            </a:r>
          </a:p>
          <a:p>
            <a:pPr marL="4572" lvl="1" indent="0">
              <a:buNone/>
            </a:pPr>
            <a:endParaRPr lang="en-US" sz="1200" b="1" dirty="0">
              <a:solidFill>
                <a:schemeClr val="bg1"/>
              </a:solidFill>
              <a:latin typeface="Calibri" panose="020F0502020204030204" pitchFamily="34" charset="0"/>
              <a:ea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rPr>
              <a:t>The Industrial operators who complete the Exam request form will be notified of upcoming examination dates and locations once they have been determined.</a:t>
            </a:r>
          </a:p>
          <a:p>
            <a:endParaRPr lang="en-US" sz="3200" dirty="0">
              <a:solidFill>
                <a:schemeClr val="bg1"/>
              </a:solidFill>
            </a:endParaRPr>
          </a:p>
        </p:txBody>
      </p:sp>
    </p:spTree>
    <p:extLst>
      <p:ext uri="{BB962C8B-B14F-4D97-AF65-F5344CB8AC3E}">
        <p14:creationId xmlns:p14="http://schemas.microsoft.com/office/powerpoint/2010/main" val="175952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2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0"/>
            <a:ext cx="10772775" cy="963750"/>
          </a:xfrm>
        </p:spPr>
        <p:txBody>
          <a:bodyPr>
            <a:normAutofit/>
          </a:bodyPr>
          <a:lstStyle/>
          <a:p>
            <a:pPr algn="ctr"/>
            <a:r>
              <a:rPr lang="en-US" sz="4000" b="1" u="sng" dirty="0">
                <a:solidFill>
                  <a:schemeClr val="bg1"/>
                </a:solidFill>
              </a:rPr>
              <a:t>Wastewater Operator Certification</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95706" y="1212981"/>
            <a:ext cx="10753725" cy="5309118"/>
          </a:xfrm>
        </p:spPr>
        <p:txBody>
          <a:bodyPr>
            <a:normAutofit/>
          </a:bodyPr>
          <a:lstStyle/>
          <a:p>
            <a:pPr marL="4572" lvl="1" indent="0">
              <a:buNone/>
            </a:pPr>
            <a:r>
              <a:rPr lang="en-US" sz="3600" b="1" dirty="0">
                <a:solidFill>
                  <a:schemeClr val="bg1"/>
                </a:solidFill>
                <a:latin typeface="Calibri" panose="020F0502020204030204" pitchFamily="34" charset="0"/>
                <a:ea typeface="Calibri" panose="020F0502020204030204" pitchFamily="34" charset="0"/>
              </a:rPr>
              <a:t>CLASS K and CLASS R Certificates of Technical Competency issued 2019 or earlier will expire on July 1, 2024.</a:t>
            </a:r>
          </a:p>
          <a:p>
            <a:pPr marL="4572" lvl="1" indent="0">
              <a:buNone/>
            </a:pPr>
            <a:endParaRPr lang="en-US" sz="1200" b="1" dirty="0">
              <a:solidFill>
                <a:schemeClr val="bg1"/>
              </a:solidFill>
              <a:latin typeface="Calibri" panose="020F0502020204030204" pitchFamily="34" charset="0"/>
              <a:ea typeface="Calibri" panose="020F0502020204030204" pitchFamily="34" charset="0"/>
            </a:endParaRPr>
          </a:p>
          <a:p>
            <a:pPr marL="4572" lvl="1" indent="0">
              <a:buNone/>
            </a:pPr>
            <a:r>
              <a:rPr lang="en-US" sz="3600" b="1" dirty="0">
                <a:solidFill>
                  <a:schemeClr val="bg1"/>
                </a:solidFill>
                <a:latin typeface="Calibri" panose="020F0502020204030204" pitchFamily="34" charset="0"/>
                <a:ea typeface="Calibri" panose="020F0502020204030204" pitchFamily="34" charset="0"/>
              </a:rPr>
              <a:t>If you are no longer working at the facility that you were certified under and do not wish to renew, notify the Illinois EPA at</a:t>
            </a:r>
          </a:p>
          <a:p>
            <a:pPr marL="4572" lvl="1" indent="0">
              <a:buNone/>
            </a:pPr>
            <a:r>
              <a:rPr lang="en-US" sz="3600" b="1" dirty="0">
                <a:solidFill>
                  <a:schemeClr val="bg1"/>
                </a:solidFill>
                <a:latin typeface="Calibri" panose="020F0502020204030204" pitchFamily="34" charset="0"/>
                <a:ea typeface="Calibri" panose="020F0502020204030204" pitchFamily="34" charset="0"/>
              </a:rPr>
              <a:t>	</a:t>
            </a:r>
            <a:r>
              <a:rPr lang="en-US" sz="3600" b="1" dirty="0">
                <a:solidFill>
                  <a:schemeClr val="tx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EPA.OperatorCertification@illinois.gov</a:t>
            </a:r>
            <a:endParaRPr lang="en-US" sz="3600" b="1" dirty="0">
              <a:solidFill>
                <a:schemeClr val="tx1"/>
              </a:solidFill>
              <a:latin typeface="Calibri" panose="020F0502020204030204" pitchFamily="34" charset="0"/>
              <a:ea typeface="Calibri" panose="020F0502020204030204" pitchFamily="34" charset="0"/>
            </a:endParaRPr>
          </a:p>
          <a:p>
            <a:pPr marL="4572" lvl="1" indent="0">
              <a:buNone/>
            </a:pPr>
            <a:r>
              <a:rPr lang="en-US" sz="3600" b="1" dirty="0">
                <a:solidFill>
                  <a:schemeClr val="bg1"/>
                </a:solidFill>
                <a:latin typeface="Calibri" panose="020F0502020204030204" pitchFamily="34" charset="0"/>
                <a:ea typeface="Calibri" panose="020F0502020204030204" pitchFamily="34" charset="0"/>
              </a:rPr>
              <a:t>	In the subject line of the email put </a:t>
            </a:r>
          </a:p>
          <a:p>
            <a:pPr marL="4572" lvl="1" indent="0">
              <a:buNone/>
            </a:pPr>
            <a:r>
              <a:rPr lang="en-US" sz="3600" b="1" dirty="0">
                <a:solidFill>
                  <a:schemeClr val="bg1"/>
                </a:solidFill>
                <a:latin typeface="Calibri" panose="020F0502020204030204" pitchFamily="34" charset="0"/>
                <a:ea typeface="Calibri" panose="020F0502020204030204" pitchFamily="34" charset="0"/>
              </a:rPr>
              <a:t>	</a:t>
            </a:r>
            <a:r>
              <a:rPr lang="en-US" sz="3600" b="1" dirty="0">
                <a:solidFill>
                  <a:schemeClr val="tx1"/>
                </a:solidFill>
                <a:latin typeface="Calibri" panose="020F0502020204030204" pitchFamily="34" charset="0"/>
                <a:ea typeface="Calibri" panose="020F0502020204030204" pitchFamily="34" charset="0"/>
              </a:rPr>
              <a:t>“Cancel my K/R Certificate” </a:t>
            </a:r>
          </a:p>
          <a:p>
            <a:endParaRPr lang="en-US" sz="3200" dirty="0">
              <a:solidFill>
                <a:schemeClr val="bg1"/>
              </a:solidFill>
            </a:endParaRPr>
          </a:p>
        </p:txBody>
      </p:sp>
    </p:spTree>
    <p:extLst>
      <p:ext uri="{BB962C8B-B14F-4D97-AF65-F5344CB8AC3E}">
        <p14:creationId xmlns:p14="http://schemas.microsoft.com/office/powerpoint/2010/main" val="735547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7"/>
            <a:ext cx="10772775" cy="786468"/>
          </a:xfrm>
        </p:spPr>
        <p:txBody>
          <a:bodyPr>
            <a:normAutofit/>
          </a:bodyPr>
          <a:lstStyle/>
          <a:p>
            <a:pPr algn="ctr"/>
            <a:r>
              <a:rPr lang="en-US" sz="4000" b="1" dirty="0">
                <a:solidFill>
                  <a:schemeClr val="bg1"/>
                </a:solidFill>
              </a:rPr>
              <a:t>Important Links to keep handy</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335902" y="979715"/>
            <a:ext cx="11523306" cy="5685039"/>
          </a:xfrm>
        </p:spPr>
        <p:txBody>
          <a:bodyPr>
            <a:normAutofit lnSpcReduction="10000"/>
          </a:bodyPr>
          <a:lstStyle/>
          <a:p>
            <a:r>
              <a:rPr lang="en-US" sz="3200" b="1" i="1" dirty="0">
                <a:solidFill>
                  <a:schemeClr val="bg1"/>
                </a:solidFill>
              </a:rPr>
              <a:t>Illinois Rural Water Assn.    </a:t>
            </a:r>
            <a:r>
              <a:rPr lang="en-US" sz="3200" b="1" dirty="0">
                <a:solidFill>
                  <a:schemeClr val="tx1"/>
                </a:solidFill>
                <a:hlinkClick r:id="rId3">
                  <a:extLst>
                    <a:ext uri="{A12FA001-AC4F-418D-AE19-62706E023703}">
                      <ahyp:hlinkClr xmlns:ahyp="http://schemas.microsoft.com/office/drawing/2018/hyperlinkcolor" xmlns="" val="tx"/>
                    </a:ext>
                  </a:extLst>
                </a:hlinkClick>
              </a:rPr>
              <a:t>https://www.ilrwa.org/index.htm</a:t>
            </a:r>
            <a:r>
              <a:rPr lang="en-US" sz="3200" b="1" dirty="0">
                <a:solidFill>
                  <a:schemeClr val="tx1"/>
                </a:solidFill>
              </a:rPr>
              <a:t> </a:t>
            </a:r>
            <a:endParaRPr lang="en-US" sz="3200" b="1" i="1" dirty="0">
              <a:solidFill>
                <a:schemeClr val="tx1"/>
              </a:solidFill>
            </a:endParaRPr>
          </a:p>
          <a:p>
            <a:endParaRPr lang="en-US" sz="1400" b="1" dirty="0">
              <a:solidFill>
                <a:schemeClr val="tx1"/>
              </a:solidFill>
            </a:endParaRPr>
          </a:p>
          <a:p>
            <a:r>
              <a:rPr lang="en-US" sz="3200" b="1" i="1" dirty="0">
                <a:solidFill>
                  <a:schemeClr val="bg1"/>
                </a:solidFill>
              </a:rPr>
              <a:t>Illinois EPA	  </a:t>
            </a:r>
            <a:r>
              <a:rPr lang="en-US" sz="3200" b="1" u="sng" dirty="0">
                <a:solidFill>
                  <a:schemeClr val="tx1"/>
                </a:solidFill>
                <a:hlinkClick r:id="rId4">
                  <a:extLst>
                    <a:ext uri="{A12FA001-AC4F-418D-AE19-62706E023703}">
                      <ahyp:hlinkClr xmlns:ahyp="http://schemas.microsoft.com/office/drawing/2018/hyperlinkcolor" xmlns="" val="tx"/>
                    </a:ext>
                  </a:extLst>
                </a:hlinkClick>
              </a:rPr>
              <a:t>https://www2.illinois.gov/epa/Pages/default.</a:t>
            </a:r>
            <a:r>
              <a:rPr lang="en-US" sz="3200" b="1" dirty="0">
                <a:solidFill>
                  <a:schemeClr val="tx1"/>
                </a:solidFill>
                <a:hlinkClick r:id="rId4">
                  <a:extLst>
                    <a:ext uri="{A12FA001-AC4F-418D-AE19-62706E023703}">
                      <ahyp:hlinkClr xmlns:ahyp="http://schemas.microsoft.com/office/drawing/2018/hyperlinkcolor" xmlns="" val="tx"/>
                    </a:ext>
                  </a:extLst>
                </a:hlinkClick>
              </a:rPr>
              <a:t>aspx</a:t>
            </a:r>
            <a:endParaRPr lang="en-US" sz="3200" b="1" dirty="0">
              <a:solidFill>
                <a:schemeClr val="tx1"/>
              </a:solidFill>
            </a:endParaRPr>
          </a:p>
          <a:p>
            <a:endParaRPr lang="en-US" sz="1000" b="1" u="sng" dirty="0">
              <a:solidFill>
                <a:schemeClr val="tx1"/>
              </a:solidFill>
            </a:endParaRPr>
          </a:p>
          <a:p>
            <a:r>
              <a:rPr lang="en-US" sz="3200" b="1" i="1" dirty="0">
                <a:solidFill>
                  <a:schemeClr val="bg1"/>
                </a:solidFill>
              </a:rPr>
              <a:t>Drinking Water Watch	   </a:t>
            </a:r>
            <a:r>
              <a:rPr lang="en-US" sz="3200" b="1" u="sng" dirty="0">
                <a:solidFill>
                  <a:schemeClr val="tx1"/>
                </a:solidFill>
                <a:hlinkClick r:id="rId5">
                  <a:extLst>
                    <a:ext uri="{A12FA001-AC4F-418D-AE19-62706E023703}">
                      <ahyp:hlinkClr xmlns:ahyp="http://schemas.microsoft.com/office/drawing/2018/hyperlinkcolor" xmlns="" val="tx"/>
                    </a:ext>
                  </a:extLst>
                </a:hlinkClick>
              </a:rPr>
              <a:t>https://water.epa.state.il.us/dww/index.jsp</a:t>
            </a:r>
            <a:endParaRPr lang="en-US" sz="1400" b="1" u="sng" dirty="0">
              <a:solidFill>
                <a:schemeClr val="tx1"/>
              </a:solidFill>
            </a:endParaRPr>
          </a:p>
          <a:p>
            <a:r>
              <a:rPr lang="en-US" sz="3200" b="1" i="1" dirty="0">
                <a:solidFill>
                  <a:schemeClr val="bg1"/>
                </a:solidFill>
              </a:rPr>
              <a:t>Operator Certification Database</a:t>
            </a:r>
          </a:p>
          <a:p>
            <a:r>
              <a:rPr lang="en-US" sz="3200" b="1" u="sng" dirty="0">
                <a:solidFill>
                  <a:schemeClr val="tx1"/>
                </a:solidFill>
                <a:hlinkClick r:id="rId6">
                  <a:extLst>
                    <a:ext uri="{A12FA001-AC4F-418D-AE19-62706E023703}">
                      <ahyp:hlinkClr xmlns:ahyp="http://schemas.microsoft.com/office/drawing/2018/hyperlinkcolor" xmlns="" val="tx"/>
                    </a:ext>
                  </a:extLst>
                </a:hlinkClick>
              </a:rPr>
              <a:t>http://dataservices.epa.illinois.gov/operatorcertification/OpCertLogin.aspx</a:t>
            </a:r>
            <a:endParaRPr lang="en-US" sz="3200" b="1" u="sng" dirty="0">
              <a:solidFill>
                <a:schemeClr val="tx1"/>
              </a:solidFill>
            </a:endParaRPr>
          </a:p>
          <a:p>
            <a:endParaRPr lang="en-US" sz="1100" b="1" u="sng" dirty="0">
              <a:solidFill>
                <a:schemeClr val="tx1"/>
              </a:solidFill>
            </a:endParaRPr>
          </a:p>
          <a:p>
            <a:r>
              <a:rPr lang="en-US" sz="3200" b="1" i="1" dirty="0">
                <a:solidFill>
                  <a:schemeClr val="bg1"/>
                </a:solidFill>
              </a:rPr>
              <a:t>Small Water </a:t>
            </a:r>
            <a:r>
              <a:rPr lang="en-US" sz="3200" b="1" i="1">
                <a:solidFill>
                  <a:schemeClr val="bg1"/>
                </a:solidFill>
              </a:rPr>
              <a:t>System Operators   </a:t>
            </a:r>
            <a:r>
              <a:rPr lang="en-US" sz="3200" b="1" u="sng">
                <a:solidFill>
                  <a:schemeClr val="tx1"/>
                </a:solidFill>
                <a:hlinkClick r:id="rId7">
                  <a:extLst>
                    <a:ext uri="{A12FA001-AC4F-418D-AE19-62706E023703}">
                      <ahyp:hlinkClr xmlns:ahyp="http://schemas.microsoft.com/office/drawing/2018/hyperlinkcolor" xmlns="" val="tx"/>
                    </a:ext>
                  </a:extLst>
                </a:hlinkClick>
              </a:rPr>
              <a:t>https</a:t>
            </a:r>
            <a:r>
              <a:rPr lang="en-US" sz="3200" b="1" u="sng" dirty="0">
                <a:solidFill>
                  <a:schemeClr val="tx1"/>
                </a:solidFill>
                <a:hlinkClick r:id="rId7">
                  <a:extLst>
                    <a:ext uri="{A12FA001-AC4F-418D-AE19-62706E023703}">
                      <ahyp:hlinkClr xmlns:ahyp="http://schemas.microsoft.com/office/drawing/2018/hyperlinkcolor" xmlns="" val="tx"/>
                    </a:ext>
                  </a:extLst>
                </a:hlinkClick>
              </a:rPr>
              <a:t>://wateroperator.org/</a:t>
            </a:r>
            <a:r>
              <a:rPr lang="en-US" sz="3200" b="1" dirty="0">
                <a:solidFill>
                  <a:schemeClr val="tx1"/>
                </a:solidFill>
              </a:rPr>
              <a:t> </a:t>
            </a:r>
            <a:r>
              <a:rPr lang="en-US" sz="3200" b="1" i="1" dirty="0">
                <a:solidFill>
                  <a:schemeClr val="tx1"/>
                </a:solidFill>
              </a:rPr>
              <a:t> </a:t>
            </a:r>
          </a:p>
          <a:p>
            <a:r>
              <a:rPr lang="en-US" sz="3200" b="1" i="1" dirty="0">
                <a:solidFill>
                  <a:schemeClr val="bg1"/>
                </a:solidFill>
              </a:rPr>
              <a:t>US EPA	</a:t>
            </a:r>
            <a:r>
              <a:rPr lang="en-US" sz="3200" b="1" dirty="0">
                <a:solidFill>
                  <a:schemeClr val="tx1"/>
                </a:solidFill>
                <a:hlinkClick r:id="rId8">
                  <a:extLst>
                    <a:ext uri="{A12FA001-AC4F-418D-AE19-62706E023703}">
                      <ahyp:hlinkClr xmlns:ahyp="http://schemas.microsoft.com/office/drawing/2018/hyperlinkcolor" xmlns="" val="tx"/>
                    </a:ext>
                  </a:extLst>
                </a:hlinkClick>
              </a:rPr>
              <a:t>https://www.epa.gov/ground-water-and-drinking-water</a:t>
            </a:r>
            <a:endParaRPr lang="en-US" sz="3200" b="1" i="1" dirty="0">
              <a:solidFill>
                <a:schemeClr val="tx1"/>
              </a:solidFill>
            </a:endParaRPr>
          </a:p>
          <a:p>
            <a:r>
              <a:rPr lang="en-US" sz="3200" b="1" i="1" dirty="0">
                <a:solidFill>
                  <a:schemeClr val="bg1"/>
                </a:solidFill>
              </a:rPr>
              <a:t>ASDWA</a:t>
            </a:r>
            <a:r>
              <a:rPr lang="en-US" sz="3200" b="1" i="1" dirty="0">
                <a:solidFill>
                  <a:schemeClr val="tx1"/>
                </a:solidFill>
              </a:rPr>
              <a:t>	</a:t>
            </a:r>
            <a:r>
              <a:rPr lang="en-US" sz="3200" b="1" u="sng" dirty="0">
                <a:solidFill>
                  <a:schemeClr val="tx1"/>
                </a:solidFill>
              </a:rPr>
              <a:t>https://www.asdwa.org/</a:t>
            </a:r>
          </a:p>
          <a:p>
            <a:endParaRPr lang="en-US" sz="3200" u="sng" dirty="0">
              <a:solidFill>
                <a:schemeClr val="tx1"/>
              </a:solidFill>
            </a:endParaRPr>
          </a:p>
          <a:p>
            <a:endParaRPr lang="en-US" sz="3200" u="sng" dirty="0">
              <a:solidFill>
                <a:schemeClr val="tx1"/>
              </a:solidFill>
            </a:endParaRPr>
          </a:p>
        </p:txBody>
      </p:sp>
    </p:spTree>
    <p:extLst>
      <p:ext uri="{BB962C8B-B14F-4D97-AF65-F5344CB8AC3E}">
        <p14:creationId xmlns:p14="http://schemas.microsoft.com/office/powerpoint/2010/main" val="1797496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1476596"/>
          </a:xfrm>
        </p:spPr>
        <p:txBody>
          <a:bodyPr>
            <a:normAutofit/>
          </a:bodyPr>
          <a:lstStyle/>
          <a:p>
            <a:pPr algn="ctr"/>
            <a:r>
              <a:rPr lang="en-US" b="1" dirty="0">
                <a:solidFill>
                  <a:schemeClr val="bg1"/>
                </a:solidFill>
              </a:rPr>
              <a:t>Contact Information</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p:txBody>
          <a:bodyPr>
            <a:normAutofit/>
          </a:bodyPr>
          <a:lstStyle/>
          <a:p>
            <a:pPr lvl="1"/>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Hours:  Monday – Thursday AM</a:t>
            </a:r>
          </a:p>
          <a:p>
            <a:pPr lvl="1"/>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Email: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reed@ilrwa.org</a:t>
            </a:r>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Cell Phone 	217-561-8376</a:t>
            </a:r>
          </a:p>
          <a:p>
            <a:pPr lvl="1"/>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Office Phone 	217-287-2115</a:t>
            </a:r>
            <a:endParaRPr lang="en-US" sz="3200" dirty="0">
              <a:solidFill>
                <a:schemeClr val="bg1"/>
              </a:solidFill>
            </a:endParaRPr>
          </a:p>
        </p:txBody>
      </p:sp>
    </p:spTree>
    <p:extLst>
      <p:ext uri="{BB962C8B-B14F-4D97-AF65-F5344CB8AC3E}">
        <p14:creationId xmlns:p14="http://schemas.microsoft.com/office/powerpoint/2010/main" val="136029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3">
            <a:alphaModFix amt="25000"/>
          </a:blip>
          <a:srcRect b="15730"/>
          <a:stretch/>
        </p:blipFill>
        <p:spPr>
          <a:xfrm>
            <a:off x="-13333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67130" y="191601"/>
            <a:ext cx="10772775" cy="1282636"/>
          </a:xfrm>
        </p:spPr>
        <p:txBody>
          <a:bodyPr>
            <a:normAutofit/>
          </a:bodyPr>
          <a:lstStyle/>
          <a:p>
            <a:pPr algn="ctr"/>
            <a:r>
              <a:rPr lang="en-US" b="1" dirty="0">
                <a:solidFill>
                  <a:schemeClr val="bg1"/>
                </a:solidFill>
              </a:rPr>
              <a:t>Compliance Assistance Program</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67130" y="1847463"/>
            <a:ext cx="10753725" cy="4478693"/>
          </a:xfrm>
        </p:spPr>
        <p:txBody>
          <a:bodyPr>
            <a:normAutofit/>
          </a:bodyPr>
          <a:lstStyle/>
          <a:p>
            <a:pPr marL="0" marR="0" indent="0">
              <a:spcBef>
                <a:spcPts val="0"/>
              </a:spcBef>
              <a:spcAft>
                <a:spcPts val="0"/>
              </a:spcAft>
              <a:buNone/>
            </a:pPr>
            <a:r>
              <a:rPr lang="en-US" sz="2800" b="1" dirty="0">
                <a:solidFill>
                  <a:schemeClr val="bg1"/>
                </a:solidFill>
                <a:effectLst/>
                <a:latin typeface="Calibri" panose="020F0502020204030204" pitchFamily="34" charset="0"/>
                <a:ea typeface="Calibri" panose="020F0502020204030204" pitchFamily="34" charset="0"/>
              </a:rPr>
              <a:t>So, what exactly does that mean?  I am normally available Monday thru    Thursday in the morning to:</a:t>
            </a:r>
          </a:p>
          <a:p>
            <a:pPr marL="0" marR="0">
              <a:spcBef>
                <a:spcPts val="0"/>
              </a:spcBef>
              <a:spcAft>
                <a:spcPts val="0"/>
              </a:spcAft>
            </a:pPr>
            <a:r>
              <a:rPr lang="en-US" sz="2800" b="1" dirty="0">
                <a:solidFill>
                  <a:schemeClr val="bg1"/>
                </a:solidFill>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800" b="1" dirty="0">
                <a:solidFill>
                  <a:schemeClr val="bg1"/>
                </a:solidFill>
                <a:effectLst/>
                <a:latin typeface="Calibri" panose="020F0502020204030204" pitchFamily="34" charset="0"/>
                <a:ea typeface="Times New Roman" panose="02020603050405020304" pitchFamily="18" charset="0"/>
              </a:rPr>
              <a:t>Assist with navigating Drinking Water Watch and the operator certification database</a:t>
            </a:r>
            <a:endParaRPr lang="en-US" sz="2800" b="1"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b="1" dirty="0">
                <a:solidFill>
                  <a:schemeClr val="bg1"/>
                </a:solidFill>
                <a:effectLst/>
                <a:latin typeface="Calibri" panose="020F0502020204030204" pitchFamily="34" charset="0"/>
                <a:ea typeface="Times New Roman" panose="02020603050405020304" pitchFamily="18" charset="0"/>
              </a:rPr>
              <a:t>Assist with the development, preparation and submittal of periodic and routine compliance reports, such as CCRs, Public Notifications, Sampling forms, and Sample Site Changes</a:t>
            </a:r>
            <a:endParaRPr lang="en-US" sz="2800" b="1"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b="1" dirty="0">
                <a:solidFill>
                  <a:schemeClr val="bg1"/>
                </a:solidFill>
                <a:effectLst/>
                <a:latin typeface="Calibri" panose="020F0502020204030204" pitchFamily="34" charset="0"/>
                <a:ea typeface="Times New Roman" panose="02020603050405020304" pitchFamily="18" charset="0"/>
              </a:rPr>
              <a:t>Review your Monitoring Schedule</a:t>
            </a:r>
            <a:endParaRPr lang="en-US" sz="2800" b="1"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b="1" dirty="0">
                <a:solidFill>
                  <a:schemeClr val="bg1"/>
                </a:solidFill>
                <a:effectLst/>
                <a:latin typeface="Calibri" panose="020F0502020204030204" pitchFamily="34" charset="0"/>
                <a:ea typeface="Times New Roman" panose="02020603050405020304" pitchFamily="18" charset="0"/>
              </a:rPr>
              <a:t>Review correspondence prior to submission to the Illinois EPA</a:t>
            </a:r>
            <a:endParaRPr lang="en-US" sz="2800" b="1"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b="1" dirty="0">
                <a:solidFill>
                  <a:schemeClr val="bg1"/>
                </a:solidFill>
                <a:effectLst/>
                <a:latin typeface="Calibri" panose="020F0502020204030204" pitchFamily="34" charset="0"/>
                <a:ea typeface="Times New Roman" panose="02020603050405020304" pitchFamily="18" charset="0"/>
              </a:rPr>
              <a:t>Provide reminders about deadlines for reporting</a:t>
            </a:r>
            <a:endParaRPr lang="en-US" sz="2800" b="1" dirty="0">
              <a:solidFill>
                <a:schemeClr val="bg1"/>
              </a:solidFill>
              <a:effectLst/>
              <a:latin typeface="Times New Roman" panose="02020603050405020304" pitchFamily="18" charset="0"/>
              <a:ea typeface="Calibri" panose="020F0502020204030204" pitchFamily="34" charset="0"/>
            </a:endParaRPr>
          </a:p>
          <a:p>
            <a:endParaRPr lang="en-US" sz="3200" dirty="0">
              <a:solidFill>
                <a:schemeClr val="bg1"/>
              </a:solidFill>
            </a:endParaRPr>
          </a:p>
        </p:txBody>
      </p:sp>
    </p:spTree>
    <p:extLst>
      <p:ext uri="{BB962C8B-B14F-4D97-AF65-F5344CB8AC3E}">
        <p14:creationId xmlns:p14="http://schemas.microsoft.com/office/powerpoint/2010/main" val="84853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3">
            <a:alphaModFix amt="25000"/>
          </a:blip>
          <a:srcRect b="15730"/>
          <a:stretch/>
        </p:blipFill>
        <p:spPr>
          <a:xfrm>
            <a:off x="-13333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67130" y="191601"/>
            <a:ext cx="10772775" cy="1282636"/>
          </a:xfrm>
        </p:spPr>
        <p:txBody>
          <a:bodyPr>
            <a:normAutofit/>
          </a:bodyPr>
          <a:lstStyle/>
          <a:p>
            <a:pPr algn="ctr"/>
            <a:r>
              <a:rPr lang="en-US" b="1" dirty="0">
                <a:solidFill>
                  <a:schemeClr val="bg1"/>
                </a:solidFill>
              </a:rPr>
              <a:t>Compliance Assistance Program</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67130" y="2029409"/>
            <a:ext cx="10753725" cy="4273419"/>
          </a:xfrm>
        </p:spPr>
        <p:txBody>
          <a:bodyPr>
            <a:normAutofit/>
          </a:bodyPr>
          <a:lstStyle/>
          <a:p>
            <a:r>
              <a:rPr lang="en-US" sz="3200" b="1" dirty="0">
                <a:solidFill>
                  <a:schemeClr val="bg1"/>
                </a:solidFill>
                <a:effectLst/>
                <a:latin typeface="Calibri" panose="020F0502020204030204" pitchFamily="34" charset="0"/>
                <a:ea typeface="Calibri" panose="020F0502020204030204" pitchFamily="34" charset="0"/>
              </a:rPr>
              <a:t>IRWA is making this assistance available as a service to our members because we realize the complexity of regulatory compliance and how to calculate it.  I look forward to providing this service to assist as an “insurance program” providing peace of mind, when you see that we can come to the same conclusion to resolve issues.</a:t>
            </a:r>
          </a:p>
          <a:p>
            <a:endParaRPr lang="en-US" sz="3200" dirty="0">
              <a:solidFill>
                <a:schemeClr val="bg1"/>
              </a:solidFill>
            </a:endParaRPr>
          </a:p>
        </p:txBody>
      </p:sp>
    </p:spTree>
    <p:extLst>
      <p:ext uri="{BB962C8B-B14F-4D97-AF65-F5344CB8AC3E}">
        <p14:creationId xmlns:p14="http://schemas.microsoft.com/office/powerpoint/2010/main" val="114325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1103709"/>
          </a:xfrm>
        </p:spPr>
        <p:txBody>
          <a:bodyPr>
            <a:normAutofit/>
          </a:bodyPr>
          <a:lstStyle/>
          <a:p>
            <a:pPr algn="ctr"/>
            <a:r>
              <a:rPr lang="en-US" b="1" dirty="0">
                <a:solidFill>
                  <a:schemeClr val="bg1"/>
                </a:solidFill>
              </a:rPr>
              <a:t>Compliance Assistance Program</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76656" y="1490201"/>
            <a:ext cx="10753725" cy="5097211"/>
          </a:xfrm>
        </p:spPr>
        <p:txBody>
          <a:bodyPr>
            <a:normAutofit/>
          </a:bodyPr>
          <a:lstStyle/>
          <a:p>
            <a:r>
              <a:rPr lang="en-US" sz="3200" b="1" dirty="0">
                <a:solidFill>
                  <a:schemeClr val="bg1"/>
                </a:solidFill>
              </a:rPr>
              <a:t>Drinking Water Watch (DWW) is the window into the information that is held in the Illinois EPA’s Safe Drinking Water Information System (SDWIS)</a:t>
            </a:r>
          </a:p>
          <a:p>
            <a:endParaRPr lang="en-US" sz="2000" b="1" dirty="0">
              <a:solidFill>
                <a:schemeClr val="bg1"/>
              </a:solidFill>
            </a:endParaRPr>
          </a:p>
          <a:p>
            <a:r>
              <a:rPr lang="en-US" sz="3200" b="1" dirty="0">
                <a:solidFill>
                  <a:schemeClr val="bg1"/>
                </a:solidFill>
              </a:rPr>
              <a:t>If you look at DWW and something is not correct, then that means that it is also wrong at the Illinois EPA, and you should take action to get it corrected.</a:t>
            </a:r>
          </a:p>
          <a:p>
            <a:endParaRPr lang="en-US" sz="2000" dirty="0">
              <a:solidFill>
                <a:schemeClr val="bg1"/>
              </a:solidFill>
            </a:endParaRPr>
          </a:p>
          <a:p>
            <a:r>
              <a:rPr lang="en-US" sz="4000" b="1" dirty="0">
                <a:solidFill>
                  <a:schemeClr val="tx1"/>
                </a:solidFill>
                <a:hlinkClick r:id="rId3">
                  <a:extLst>
                    <a:ext uri="{A12FA001-AC4F-418D-AE19-62706E023703}">
                      <ahyp:hlinkClr xmlns:ahyp="http://schemas.microsoft.com/office/drawing/2018/hyperlinkcolor" xmlns="" val="tx"/>
                    </a:ext>
                  </a:extLst>
                </a:hlinkClick>
              </a:rPr>
              <a:t>https://water.epa.state.il.us/dww/index.jsp</a:t>
            </a:r>
            <a:endParaRPr lang="en-US" sz="4000" b="1" dirty="0">
              <a:solidFill>
                <a:schemeClr val="tx1"/>
              </a:solidFill>
            </a:endParaRPr>
          </a:p>
          <a:p>
            <a:endParaRPr lang="en-US" sz="3200" dirty="0">
              <a:solidFill>
                <a:schemeClr val="bg1"/>
              </a:solidFill>
            </a:endParaRPr>
          </a:p>
        </p:txBody>
      </p:sp>
    </p:spTree>
    <p:extLst>
      <p:ext uri="{BB962C8B-B14F-4D97-AF65-F5344CB8AC3E}">
        <p14:creationId xmlns:p14="http://schemas.microsoft.com/office/powerpoint/2010/main" val="84791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1476596"/>
          </a:xfrm>
        </p:spPr>
        <p:txBody>
          <a:bodyPr>
            <a:normAutofit/>
          </a:bodyPr>
          <a:lstStyle/>
          <a:p>
            <a:pPr algn="ctr"/>
            <a:r>
              <a:rPr lang="en-US" b="1" dirty="0">
                <a:solidFill>
                  <a:schemeClr val="bg1"/>
                </a:solidFill>
              </a:rPr>
              <a:t>Drinking Water Watch</a:t>
            </a:r>
          </a:p>
        </p:txBody>
      </p:sp>
      <p:sp>
        <p:nvSpPr>
          <p:cNvPr id="5" name="Content Placeholder 4">
            <a:extLst>
              <a:ext uri="{FF2B5EF4-FFF2-40B4-BE49-F238E27FC236}">
                <a16:creationId xmlns:a16="http://schemas.microsoft.com/office/drawing/2014/main" xmlns="" id="{871339CE-934B-541D-AB0E-748F4EE15C7A}"/>
              </a:ext>
            </a:extLst>
          </p:cNvPr>
          <p:cNvSpPr>
            <a:spLocks noGrp="1"/>
          </p:cNvSpPr>
          <p:nvPr>
            <p:ph idx="1"/>
          </p:nvPr>
        </p:nvSpPr>
        <p:spPr>
          <a:xfrm>
            <a:off x="676656" y="2011680"/>
            <a:ext cx="10753725" cy="4653074"/>
          </a:xfrm>
        </p:spPr>
        <p:txBody>
          <a:bodyPr>
            <a:noAutofit/>
          </a:bodyPr>
          <a:lstStyle/>
          <a:p>
            <a:pPr lvl="1">
              <a:buFont typeface="Wingdings" panose="05000000000000000000" pitchFamily="2" charset="2"/>
              <a:buChar char="§"/>
            </a:pPr>
            <a:r>
              <a:rPr lang="en-US" sz="3600" b="1" dirty="0">
                <a:solidFill>
                  <a:schemeClr val="bg1"/>
                </a:solidFill>
              </a:rPr>
              <a:t>DWW is also the place to review your monitoring schedule. </a:t>
            </a:r>
          </a:p>
          <a:p>
            <a:pPr marL="4572" lvl="1" indent="0">
              <a:buNone/>
            </a:pPr>
            <a:endParaRPr lang="en-US" sz="2000" b="1" dirty="0">
              <a:solidFill>
                <a:schemeClr val="bg1"/>
              </a:solidFill>
            </a:endParaRPr>
          </a:p>
          <a:p>
            <a:pPr lvl="1">
              <a:buFont typeface="Wingdings" panose="05000000000000000000" pitchFamily="2" charset="2"/>
              <a:buChar char="§"/>
            </a:pPr>
            <a:r>
              <a:rPr lang="en-US" sz="3600" b="1" dirty="0">
                <a:solidFill>
                  <a:schemeClr val="bg1"/>
                </a:solidFill>
              </a:rPr>
              <a:t>By looking at your schedule you will see what monitoring is coming up for the current year.</a:t>
            </a:r>
          </a:p>
          <a:p>
            <a:pPr marL="4572" lvl="1" indent="0">
              <a:buNone/>
            </a:pPr>
            <a:endParaRPr lang="en-US" sz="2000" b="1" dirty="0">
              <a:solidFill>
                <a:schemeClr val="bg1"/>
              </a:solidFill>
            </a:endParaRPr>
          </a:p>
          <a:p>
            <a:pPr lvl="1">
              <a:buFont typeface="Wingdings" panose="05000000000000000000" pitchFamily="2" charset="2"/>
              <a:buChar char="§"/>
            </a:pPr>
            <a:r>
              <a:rPr lang="en-US" sz="3600" b="1" dirty="0">
                <a:solidFill>
                  <a:schemeClr val="bg1"/>
                </a:solidFill>
              </a:rPr>
              <a:t>The trick is to know how to access and read the schedule</a:t>
            </a:r>
          </a:p>
        </p:txBody>
      </p:sp>
    </p:spTree>
    <p:extLst>
      <p:ext uri="{BB962C8B-B14F-4D97-AF65-F5344CB8AC3E}">
        <p14:creationId xmlns:p14="http://schemas.microsoft.com/office/powerpoint/2010/main" val="21493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903407"/>
          </a:xfrm>
        </p:spPr>
        <p:txBody>
          <a:bodyPr>
            <a:normAutofit/>
          </a:bodyPr>
          <a:lstStyle/>
          <a:p>
            <a:pPr algn="ctr"/>
            <a:r>
              <a:rPr lang="en-US" sz="4000" b="1" dirty="0">
                <a:solidFill>
                  <a:schemeClr val="bg1"/>
                </a:solidFill>
              </a:rPr>
              <a:t>Drinking Water Watch</a:t>
            </a:r>
          </a:p>
        </p:txBody>
      </p:sp>
      <p:pic>
        <p:nvPicPr>
          <p:cNvPr id="6" name="Content Placeholder 5">
            <a:extLst>
              <a:ext uri="{FF2B5EF4-FFF2-40B4-BE49-F238E27FC236}">
                <a16:creationId xmlns:a16="http://schemas.microsoft.com/office/drawing/2014/main" xmlns="" id="{A5B41B5E-A526-4B9F-A42C-DEA926ACEBFD}"/>
              </a:ext>
            </a:extLst>
          </p:cNvPr>
          <p:cNvPicPr>
            <a:picLocks noGrp="1" noChangeAspect="1"/>
          </p:cNvPicPr>
          <p:nvPr>
            <p:ph idx="1"/>
          </p:nvPr>
        </p:nvPicPr>
        <p:blipFill>
          <a:blip r:embed="rId3"/>
          <a:stretch>
            <a:fillRect/>
          </a:stretch>
        </p:blipFill>
        <p:spPr>
          <a:xfrm>
            <a:off x="1333500" y="1096653"/>
            <a:ext cx="10258425" cy="5380347"/>
          </a:xfrm>
        </p:spPr>
      </p:pic>
      <p:sp>
        <p:nvSpPr>
          <p:cNvPr id="7" name="Oval 6">
            <a:extLst>
              <a:ext uri="{FF2B5EF4-FFF2-40B4-BE49-F238E27FC236}">
                <a16:creationId xmlns:a16="http://schemas.microsoft.com/office/drawing/2014/main" xmlns="" id="{26A0451A-3A77-3949-DD1C-CE3C28A9C69F}"/>
              </a:ext>
            </a:extLst>
          </p:cNvPr>
          <p:cNvSpPr/>
          <p:nvPr/>
        </p:nvSpPr>
        <p:spPr>
          <a:xfrm>
            <a:off x="5495925" y="5276850"/>
            <a:ext cx="1504950" cy="7334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47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968804"/>
          </a:xfrm>
        </p:spPr>
        <p:txBody>
          <a:bodyPr>
            <a:normAutofit/>
          </a:bodyPr>
          <a:lstStyle/>
          <a:p>
            <a:pPr algn="ctr"/>
            <a:r>
              <a:rPr lang="en-US" b="1" dirty="0">
                <a:solidFill>
                  <a:schemeClr val="bg1"/>
                </a:solidFill>
              </a:rPr>
              <a:t>Drinking Water Watch</a:t>
            </a:r>
          </a:p>
        </p:txBody>
      </p:sp>
      <p:pic>
        <p:nvPicPr>
          <p:cNvPr id="8" name="Content Placeholder 7">
            <a:extLst>
              <a:ext uri="{FF2B5EF4-FFF2-40B4-BE49-F238E27FC236}">
                <a16:creationId xmlns:a16="http://schemas.microsoft.com/office/drawing/2014/main" xmlns="" id="{7F19EECD-2ED3-B637-D60B-24E866532DAD}"/>
              </a:ext>
            </a:extLst>
          </p:cNvPr>
          <p:cNvPicPr>
            <a:picLocks noGrp="1" noChangeAspect="1"/>
          </p:cNvPicPr>
          <p:nvPr>
            <p:ph idx="1"/>
          </p:nvPr>
        </p:nvPicPr>
        <p:blipFill>
          <a:blip r:embed="rId3"/>
          <a:stretch>
            <a:fillRect/>
          </a:stretch>
        </p:blipFill>
        <p:spPr>
          <a:xfrm>
            <a:off x="1349664" y="1435779"/>
            <a:ext cx="9426757" cy="3727173"/>
          </a:xfrm>
        </p:spPr>
      </p:pic>
      <p:sp>
        <p:nvSpPr>
          <p:cNvPr id="9" name="Oval 8">
            <a:extLst>
              <a:ext uri="{FF2B5EF4-FFF2-40B4-BE49-F238E27FC236}">
                <a16:creationId xmlns:a16="http://schemas.microsoft.com/office/drawing/2014/main" xmlns="" id="{A751B186-4299-82E1-BC76-3885BCB167B5}"/>
              </a:ext>
            </a:extLst>
          </p:cNvPr>
          <p:cNvSpPr/>
          <p:nvPr/>
        </p:nvSpPr>
        <p:spPr>
          <a:xfrm>
            <a:off x="6601853" y="1918252"/>
            <a:ext cx="616227" cy="62616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EC4D8684-29A9-366A-8A93-00D48FE9BB6C}"/>
              </a:ext>
            </a:extLst>
          </p:cNvPr>
          <p:cNvSpPr/>
          <p:nvPr/>
        </p:nvSpPr>
        <p:spPr>
          <a:xfrm>
            <a:off x="8230842" y="1778276"/>
            <a:ext cx="1905000" cy="7661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7A7679CB-ED3E-9530-2C56-376ACF5DFC4C}"/>
              </a:ext>
            </a:extLst>
          </p:cNvPr>
          <p:cNvSpPr txBox="1"/>
          <p:nvPr/>
        </p:nvSpPr>
        <p:spPr>
          <a:xfrm>
            <a:off x="1485900" y="5320594"/>
            <a:ext cx="9525000" cy="1200329"/>
          </a:xfrm>
          <a:prstGeom prst="rect">
            <a:avLst/>
          </a:prstGeom>
          <a:noFill/>
        </p:spPr>
        <p:txBody>
          <a:bodyPr wrap="square" rtlCol="0">
            <a:spAutoFit/>
          </a:bodyPr>
          <a:lstStyle/>
          <a:p>
            <a:r>
              <a:rPr lang="en-US" sz="3600" b="1" dirty="0">
                <a:solidFill>
                  <a:schemeClr val="bg1"/>
                </a:solidFill>
              </a:rPr>
              <a:t>The schedule will be a PDF pop up, so you will need to have the Pop-Up Blocker turned OFF</a:t>
            </a:r>
          </a:p>
        </p:txBody>
      </p:sp>
    </p:spTree>
    <p:extLst>
      <p:ext uri="{BB962C8B-B14F-4D97-AF65-F5344CB8AC3E}">
        <p14:creationId xmlns:p14="http://schemas.microsoft.com/office/powerpoint/2010/main" val="74716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xmlns="" id="{692B3DD6-F115-484E-A49B-A9F70B6E8A2E}"/>
              </a:ext>
            </a:extLst>
          </p:cNvPr>
          <p:cNvPicPr>
            <a:picLocks noChangeAspect="1"/>
          </p:cNvPicPr>
          <p:nvPr/>
        </p:nvPicPr>
        <p:blipFill rotWithShape="1">
          <a:blip r:embed="rId2">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xmlns="" id="{3312E85E-DDC7-4684-AF8D-342EF677FB0D}"/>
              </a:ext>
            </a:extLst>
          </p:cNvPr>
          <p:cNvSpPr>
            <a:spLocks noGrp="1"/>
          </p:cNvSpPr>
          <p:nvPr>
            <p:ph type="title"/>
          </p:nvPr>
        </p:nvSpPr>
        <p:spPr>
          <a:xfrm>
            <a:off x="676656" y="193246"/>
            <a:ext cx="10772775" cy="1006904"/>
          </a:xfrm>
        </p:spPr>
        <p:txBody>
          <a:bodyPr>
            <a:normAutofit/>
          </a:bodyPr>
          <a:lstStyle/>
          <a:p>
            <a:pPr algn="ctr"/>
            <a:r>
              <a:rPr lang="en-US" b="1" dirty="0">
                <a:solidFill>
                  <a:schemeClr val="bg1"/>
                </a:solidFill>
              </a:rPr>
              <a:t>Drinking Water Watch</a:t>
            </a:r>
          </a:p>
        </p:txBody>
      </p:sp>
      <p:pic>
        <p:nvPicPr>
          <p:cNvPr id="6" name="Content Placeholder 5">
            <a:extLst>
              <a:ext uri="{FF2B5EF4-FFF2-40B4-BE49-F238E27FC236}">
                <a16:creationId xmlns:a16="http://schemas.microsoft.com/office/drawing/2014/main" xmlns="" id="{49CE0A66-7BD3-D6D2-B2E8-063C28B83E01}"/>
              </a:ext>
            </a:extLst>
          </p:cNvPr>
          <p:cNvPicPr>
            <a:picLocks noGrp="1" noChangeAspect="1"/>
          </p:cNvPicPr>
          <p:nvPr>
            <p:ph idx="1"/>
          </p:nvPr>
        </p:nvPicPr>
        <p:blipFill>
          <a:blip r:embed="rId3"/>
          <a:stretch>
            <a:fillRect/>
          </a:stretch>
        </p:blipFill>
        <p:spPr>
          <a:xfrm>
            <a:off x="993913" y="1393396"/>
            <a:ext cx="10455517" cy="4599900"/>
          </a:xfrm>
        </p:spPr>
      </p:pic>
    </p:spTree>
    <p:extLst>
      <p:ext uri="{BB962C8B-B14F-4D97-AF65-F5344CB8AC3E}">
        <p14:creationId xmlns:p14="http://schemas.microsoft.com/office/powerpoint/2010/main" val="88560898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23494-F630-4E01-81EA-AA2F2975971E}">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597</TotalTime>
  <Words>841</Words>
  <Application>Microsoft Office PowerPoint</Application>
  <PresentationFormat>Widescreen</PresentationFormat>
  <Paragraphs>97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Symbol</vt:lpstr>
      <vt:lpstr>Times New Roman</vt:lpstr>
      <vt:lpstr>Wingdings</vt:lpstr>
      <vt:lpstr>Metropolitan</vt:lpstr>
      <vt:lpstr>Illinois Rural Water Association – Compliance Assistance Program</vt:lpstr>
      <vt:lpstr>Compliance Assistance Program</vt:lpstr>
      <vt:lpstr>Compliance Assistance Program</vt:lpstr>
      <vt:lpstr>Compliance Assistance Program</vt:lpstr>
      <vt:lpstr>Compliance Assistance Program</vt:lpstr>
      <vt:lpstr>Drinking Water Watch</vt:lpstr>
      <vt:lpstr>Drinking Water Watch</vt:lpstr>
      <vt:lpstr>Drinking Water Watch</vt:lpstr>
      <vt:lpstr>Drinking Water Watch</vt:lpstr>
      <vt:lpstr>Drinking Water Watch</vt:lpstr>
      <vt:lpstr>Drinking Water Watch</vt:lpstr>
      <vt:lpstr>PowerPoint Presentation</vt:lpstr>
      <vt:lpstr>Click on Chem/Rad Sample Results by Analyte, it will take you to an alphabetic list where you will click on the one you want</vt:lpstr>
      <vt:lpstr>Click on the underlined blue 4-digit analyte code and it will take you to the list of lab sample IDs.</vt:lpstr>
      <vt:lpstr>Click on the lab ID and It will show you all the results submitted for that sample ID.  If the concentration column is blank that means it was NOT DETECTED</vt:lpstr>
      <vt:lpstr>PowerPoint Presentation</vt:lpstr>
      <vt:lpstr>On the violation page you can click on the blue underlined # and it will take you deeper into the violation</vt:lpstr>
      <vt:lpstr>PowerPoint Presentation</vt:lpstr>
      <vt:lpstr>Operator Certification</vt:lpstr>
      <vt:lpstr>Wastewater Operator Certification</vt:lpstr>
      <vt:lpstr>Wastewater Operator Certification</vt:lpstr>
      <vt:lpstr>Wastewater Operator Certification</vt:lpstr>
      <vt:lpstr>Wastewater Operator Certification</vt:lpstr>
      <vt:lpstr>Important Links to keep handy</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Rural Water Association – Compliance Assistance Program</dc:title>
  <dc:creator>Mary Reed</dc:creator>
  <cp:lastModifiedBy>Heather McLeod</cp:lastModifiedBy>
  <cp:revision>2</cp:revision>
  <dcterms:created xsi:type="dcterms:W3CDTF">2022-12-13T15:10:07Z</dcterms:created>
  <dcterms:modified xsi:type="dcterms:W3CDTF">2023-02-10T13:57:34Z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